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2" r:id="rId7"/>
    <p:sldId id="261" r:id="rId8"/>
    <p:sldId id="269" r:id="rId9"/>
    <p:sldId id="263" r:id="rId10"/>
    <p:sldId id="265" r:id="rId11"/>
    <p:sldId id="266" r:id="rId12"/>
    <p:sldId id="264" r:id="rId13"/>
    <p:sldId id="271" r:id="rId14"/>
    <p:sldId id="270"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B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524000" y="1122363"/>
            <a:ext cx="9144000" cy="2387600"/>
          </a:xfrm>
        </p:spPr>
        <p:txBody>
          <a:bodyPr anchor="b"/>
          <a:lstStyle>
            <a:lvl1pPr algn="ctr">
              <a:defRPr sz="6000"/>
            </a:lvl1pPr>
          </a:lstStyle>
          <a:p>
            <a:r>
              <a:rPr lang="vi-VN"/>
              <a:t>Bấm để sửa kiểu tiêu đề Bản cái</a:t>
            </a:r>
            <a:endParaRPr lang="vi-VN"/>
          </a:p>
        </p:txBody>
      </p:sp>
      <p:sp>
        <p:nvSpPr>
          <p:cNvPr id="3" name="Tiêu đề phụ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vi-VN"/>
          </a:p>
        </p:txBody>
      </p:sp>
      <p:sp>
        <p:nvSpPr>
          <p:cNvPr id="4" name="Chỗ dành sẵn cho Ngày tháng 3"/>
          <p:cNvSpPr>
            <a:spLocks noGrp="1"/>
          </p:cNvSpPr>
          <p:nvPr>
            <p:ph type="dt" sz="half" idx="10"/>
          </p:nvPr>
        </p:nvSpPr>
        <p:spPr/>
        <p:txBody>
          <a:bodyPr/>
          <a:lstStyle/>
          <a:p>
            <a:fld id="{54AC6518-9BAD-4025-BCA0-3BC5BA78AE09}" type="datetimeFigureOut">
              <a:rPr lang="vi-VN" smtClean="0"/>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CDA30CC4-FF96-4AA5-A65F-DE9436DA9C18}"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Chỗ dành sẵn cho Văn bản Dọc 2"/>
          <p:cNvSpPr>
            <a:spLocks noGrp="1"/>
          </p:cNvSpPr>
          <p:nvPr>
            <p:ph type="body" orient="vert" idx="1" hasCustomPrompt="1"/>
          </p:nvPr>
        </p:nvSpPr>
        <p:spPr/>
        <p:txBody>
          <a:bodyPr vert="eaVe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gày tháng 3"/>
          <p:cNvSpPr>
            <a:spLocks noGrp="1"/>
          </p:cNvSpPr>
          <p:nvPr>
            <p:ph type="dt" sz="half" idx="10"/>
          </p:nvPr>
        </p:nvSpPr>
        <p:spPr/>
        <p:txBody>
          <a:bodyPr/>
          <a:lstStyle/>
          <a:p>
            <a:fld id="{54AC6518-9BAD-4025-BCA0-3BC5BA78AE09}" type="datetimeFigureOut">
              <a:rPr lang="vi-VN" smtClean="0"/>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CDA30CC4-FF96-4AA5-A65F-DE9436DA9C18}"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8724900" y="365125"/>
            <a:ext cx="2628900" cy="5811838"/>
          </a:xfrm>
        </p:spPr>
        <p:txBody>
          <a:bodyPr vert="eaVert"/>
          <a:lstStyle/>
          <a:p>
            <a:r>
              <a:rPr lang="vi-VN"/>
              <a:t>Bấm để sửa kiểu tiêu đề Bản cái</a:t>
            </a:r>
            <a:endParaRPr lang="vi-VN"/>
          </a:p>
        </p:txBody>
      </p:sp>
      <p:sp>
        <p:nvSpPr>
          <p:cNvPr id="3" name="Chỗ dành sẵn cho Văn bản Dọc 2"/>
          <p:cNvSpPr>
            <a:spLocks noGrp="1"/>
          </p:cNvSpPr>
          <p:nvPr>
            <p:ph type="body" orient="vert" idx="1" hasCustomPrompt="1"/>
          </p:nvPr>
        </p:nvSpPr>
        <p:spPr>
          <a:xfrm>
            <a:off x="838200" y="365125"/>
            <a:ext cx="7734300" cy="5811838"/>
          </a:xfrm>
        </p:spPr>
        <p:txBody>
          <a:bodyPr vert="eaVe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gày tháng 3"/>
          <p:cNvSpPr>
            <a:spLocks noGrp="1"/>
          </p:cNvSpPr>
          <p:nvPr>
            <p:ph type="dt" sz="half" idx="10"/>
          </p:nvPr>
        </p:nvSpPr>
        <p:spPr/>
        <p:txBody>
          <a:bodyPr/>
          <a:lstStyle/>
          <a:p>
            <a:fld id="{54AC6518-9BAD-4025-BCA0-3BC5BA78AE09}" type="datetimeFigureOut">
              <a:rPr lang="vi-VN" smtClean="0"/>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CDA30CC4-FF96-4AA5-A65F-DE9436DA9C18}"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Chỗ dành sẵn cho Nội dung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gày tháng 3"/>
          <p:cNvSpPr>
            <a:spLocks noGrp="1"/>
          </p:cNvSpPr>
          <p:nvPr>
            <p:ph type="dt" sz="half" idx="10"/>
          </p:nvPr>
        </p:nvSpPr>
        <p:spPr/>
        <p:txBody>
          <a:bodyPr/>
          <a:lstStyle/>
          <a:p>
            <a:fld id="{54AC6518-9BAD-4025-BCA0-3BC5BA78AE09}" type="datetimeFigureOut">
              <a:rPr lang="vi-VN" smtClean="0"/>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CDA30CC4-FF96-4AA5-A65F-DE9436DA9C18}"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1850" y="1709738"/>
            <a:ext cx="10515600" cy="2852737"/>
          </a:xfrm>
        </p:spPr>
        <p:txBody>
          <a:bodyPr anchor="b"/>
          <a:lstStyle>
            <a:lvl1pPr>
              <a:defRPr sz="6000"/>
            </a:lvl1pPr>
          </a:lstStyle>
          <a:p>
            <a:r>
              <a:rPr lang="vi-VN"/>
              <a:t>Bấm để sửa kiểu tiêu đề Bản cái</a:t>
            </a:r>
            <a:endParaRPr lang="vi-VN"/>
          </a:p>
        </p:txBody>
      </p:sp>
      <p:sp>
        <p:nvSpPr>
          <p:cNvPr id="3" name="Chỗ dành sẵn cho Văn bản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endParaRPr lang="vi-VN"/>
          </a:p>
        </p:txBody>
      </p:sp>
      <p:sp>
        <p:nvSpPr>
          <p:cNvPr id="4" name="Chỗ dành sẵn cho Ngày tháng 3"/>
          <p:cNvSpPr>
            <a:spLocks noGrp="1"/>
          </p:cNvSpPr>
          <p:nvPr>
            <p:ph type="dt" sz="half" idx="10"/>
          </p:nvPr>
        </p:nvSpPr>
        <p:spPr/>
        <p:txBody>
          <a:bodyPr/>
          <a:lstStyle/>
          <a:p>
            <a:fld id="{54AC6518-9BAD-4025-BCA0-3BC5BA78AE09}" type="datetimeFigureOut">
              <a:rPr lang="vi-VN" smtClean="0"/>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CDA30CC4-FF96-4AA5-A65F-DE9436DA9C18}"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Chỗ dành sẵn cho Nội dung 2"/>
          <p:cNvSpPr>
            <a:spLocks noGrp="1"/>
          </p:cNvSpPr>
          <p:nvPr>
            <p:ph sz="half" idx="1" hasCustomPrompt="1"/>
          </p:nvPr>
        </p:nvSpPr>
        <p:spPr>
          <a:xfrm>
            <a:off x="838200" y="1825625"/>
            <a:ext cx="5181600" cy="435133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ội dung 3"/>
          <p:cNvSpPr>
            <a:spLocks noGrp="1"/>
          </p:cNvSpPr>
          <p:nvPr>
            <p:ph sz="half" idx="2" hasCustomPrompt="1"/>
          </p:nvPr>
        </p:nvSpPr>
        <p:spPr>
          <a:xfrm>
            <a:off x="6172200" y="1825625"/>
            <a:ext cx="5181600" cy="435133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5" name="Chỗ dành sẵn cho Ngày tháng 4"/>
          <p:cNvSpPr>
            <a:spLocks noGrp="1"/>
          </p:cNvSpPr>
          <p:nvPr>
            <p:ph type="dt" sz="half" idx="10"/>
          </p:nvPr>
        </p:nvSpPr>
        <p:spPr/>
        <p:txBody>
          <a:bodyPr/>
          <a:lstStyle/>
          <a:p>
            <a:fld id="{54AC6518-9BAD-4025-BCA0-3BC5BA78AE09}" type="datetimeFigureOut">
              <a:rPr lang="vi-VN" smtClean="0"/>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CDA30CC4-FF96-4AA5-A65F-DE9436DA9C18}"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365125"/>
            <a:ext cx="10515600" cy="1325563"/>
          </a:xfrm>
        </p:spPr>
        <p:txBody>
          <a:bodyPr/>
          <a:lstStyle/>
          <a:p>
            <a:r>
              <a:rPr lang="vi-VN"/>
              <a:t>Bấm để sửa kiểu tiêu đề Bản cái</a:t>
            </a:r>
            <a:endParaRPr lang="vi-VN"/>
          </a:p>
        </p:txBody>
      </p:sp>
      <p:sp>
        <p:nvSpPr>
          <p:cNvPr id="3" name="Chỗ dành sẵn cho Văn bản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4" name="Chỗ dành sẵn cho Nội dung 3"/>
          <p:cNvSpPr>
            <a:spLocks noGrp="1"/>
          </p:cNvSpPr>
          <p:nvPr>
            <p:ph sz="half" idx="2" hasCustomPrompt="1"/>
          </p:nvPr>
        </p:nvSpPr>
        <p:spPr>
          <a:xfrm>
            <a:off x="839788" y="2505075"/>
            <a:ext cx="5157787" cy="368458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5" name="Chỗ dành sẵn cho Văn bản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6" name="Chỗ dành sẵn cho Nội dung 5"/>
          <p:cNvSpPr>
            <a:spLocks noGrp="1"/>
          </p:cNvSpPr>
          <p:nvPr>
            <p:ph sz="quarter" idx="4" hasCustomPrompt="1"/>
          </p:nvPr>
        </p:nvSpPr>
        <p:spPr>
          <a:xfrm>
            <a:off x="6172200" y="2505075"/>
            <a:ext cx="5183188" cy="368458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7" name="Chỗ dành sẵn cho Ngày tháng 6"/>
          <p:cNvSpPr>
            <a:spLocks noGrp="1"/>
          </p:cNvSpPr>
          <p:nvPr>
            <p:ph type="dt" sz="half" idx="10"/>
          </p:nvPr>
        </p:nvSpPr>
        <p:spPr/>
        <p:txBody>
          <a:bodyPr/>
          <a:lstStyle/>
          <a:p>
            <a:fld id="{54AC6518-9BAD-4025-BCA0-3BC5BA78AE09}" type="datetimeFigureOut">
              <a:rPr lang="vi-VN" smtClean="0"/>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CDA30CC4-FF96-4AA5-A65F-DE9436DA9C18}"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Chỗ dành sẵn cho Ngày tháng 2"/>
          <p:cNvSpPr>
            <a:spLocks noGrp="1"/>
          </p:cNvSpPr>
          <p:nvPr>
            <p:ph type="dt" sz="half" idx="10"/>
          </p:nvPr>
        </p:nvSpPr>
        <p:spPr/>
        <p:txBody>
          <a:bodyPr/>
          <a:lstStyle/>
          <a:p>
            <a:fld id="{54AC6518-9BAD-4025-BCA0-3BC5BA78AE09}" type="datetimeFigureOut">
              <a:rPr lang="vi-VN" smtClean="0"/>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CDA30CC4-FF96-4AA5-A65F-DE9436DA9C18}"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54AC6518-9BAD-4025-BCA0-3BC5BA78AE09}" type="datetimeFigureOut">
              <a:rPr lang="vi-VN" smtClean="0"/>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CDA30CC4-FF96-4AA5-A65F-DE9436DA9C18}"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endParaRPr lang="vi-VN"/>
          </a:p>
        </p:txBody>
      </p:sp>
      <p:sp>
        <p:nvSpPr>
          <p:cNvPr id="3" name="Chỗ dành sẵn cho Nội dung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endParaRPr lang="vi-VN"/>
          </a:p>
        </p:txBody>
      </p:sp>
      <p:sp>
        <p:nvSpPr>
          <p:cNvPr id="5" name="Chỗ dành sẵn cho Ngày tháng 4"/>
          <p:cNvSpPr>
            <a:spLocks noGrp="1"/>
          </p:cNvSpPr>
          <p:nvPr>
            <p:ph type="dt" sz="half" idx="10"/>
          </p:nvPr>
        </p:nvSpPr>
        <p:spPr/>
        <p:txBody>
          <a:bodyPr/>
          <a:lstStyle/>
          <a:p>
            <a:fld id="{54AC6518-9BAD-4025-BCA0-3BC5BA78AE09}" type="datetimeFigureOut">
              <a:rPr lang="vi-VN" smtClean="0"/>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CDA30CC4-FF96-4AA5-A65F-DE9436DA9C18}"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endParaRPr lang="vi-VN"/>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endParaRPr lang="vi-VN"/>
          </a:p>
        </p:txBody>
      </p:sp>
      <p:sp>
        <p:nvSpPr>
          <p:cNvPr id="5" name="Chỗ dành sẵn cho Ngày tháng 4"/>
          <p:cNvSpPr>
            <a:spLocks noGrp="1"/>
          </p:cNvSpPr>
          <p:nvPr>
            <p:ph type="dt" sz="half" idx="10"/>
          </p:nvPr>
        </p:nvSpPr>
        <p:spPr/>
        <p:txBody>
          <a:bodyPr/>
          <a:lstStyle/>
          <a:p>
            <a:fld id="{54AC6518-9BAD-4025-BCA0-3BC5BA78AE09}" type="datetimeFigureOut">
              <a:rPr lang="vi-VN" smtClean="0"/>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CDA30CC4-FF96-4AA5-A65F-DE9436DA9C18}"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vi-VN"/>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C6518-9BAD-4025-BCA0-3BC5BA78AE09}" type="datetimeFigureOut">
              <a:rPr lang="vi-VN" smtClean="0"/>
            </a:fld>
            <a:endParaRPr lang="vi-VN"/>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30CC4-FF96-4AA5-A65F-DE9436DA9C18}"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descr="Ảnh có chứa màu vàng, hoa, thiết kế&#10;&#10;Mô tả được tạo tự động"/>
          <p:cNvPicPr>
            <a:picLocks noChangeAspect="1"/>
          </p:cNvPicPr>
          <p:nvPr/>
        </p:nvPicPr>
        <p:blipFill rotWithShape="1">
          <a:blip r:embed="rId1">
            <a:extLst>
              <a:ext uri="{28A0092B-C50C-407E-A947-70E740481C1C}">
                <a14:useLocalDpi xmlns:a14="http://schemas.microsoft.com/office/drawing/2010/main" val="0"/>
              </a:ext>
            </a:extLst>
          </a:blip>
          <a:srcRect r="1" b="8130"/>
          <a:stretch>
            <a:fillRect/>
          </a:stretch>
        </p:blipFill>
        <p:spPr>
          <a:xfrm>
            <a:off x="1348819" y="0"/>
            <a:ext cx="10843177" cy="6778485"/>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pic>
        <p:nvPicPr>
          <p:cNvPr id="7" name="Hình ảnh 6" descr="Ảnh có chứa thiết bị, cân&#10;&#10;Mô tả được tạo tự động"/>
          <p:cNvPicPr>
            <a:picLocks noChangeAspect="1"/>
          </p:cNvPicPr>
          <p:nvPr/>
        </p:nvPicPr>
        <p:blipFill rotWithShape="1">
          <a:blip r:embed="rId2">
            <a:extLst>
              <a:ext uri="{28A0092B-C50C-407E-A947-70E740481C1C}">
                <a14:useLocalDpi xmlns:a14="http://schemas.microsoft.com/office/drawing/2010/main" val="0"/>
              </a:ext>
            </a:extLst>
          </a:blip>
          <a:srcRect l="19799" r="2800"/>
          <a:stretch>
            <a:fillRect/>
          </a:stretch>
        </p:blipFill>
        <p:spPr>
          <a:xfrm>
            <a:off x="357811" y="79515"/>
            <a:ext cx="4509464" cy="4810537"/>
          </a:xfrm>
          <a:custGeom>
            <a:avLst/>
            <a:gdLst/>
            <a:ahLst/>
            <a:cxnLst/>
            <a:rect l="l" t="t" r="r" b="b"/>
            <a:pathLst>
              <a:path w="5754962" h="5334737">
                <a:moveTo>
                  <a:pt x="0" y="339531"/>
                </a:moveTo>
                <a:lnTo>
                  <a:pt x="54301" y="339531"/>
                </a:lnTo>
                <a:cubicBezTo>
                  <a:pt x="1340585" y="339531"/>
                  <a:pt x="1340585" y="339531"/>
                  <a:pt x="1340585" y="339531"/>
                </a:cubicBezTo>
                <a:cubicBezTo>
                  <a:pt x="1495969" y="339531"/>
                  <a:pt x="1635814" y="422097"/>
                  <a:pt x="1713506" y="556265"/>
                </a:cubicBezTo>
                <a:cubicBezTo>
                  <a:pt x="2909965" y="2625561"/>
                  <a:pt x="2909965" y="2625561"/>
                  <a:pt x="2909965" y="2625561"/>
                </a:cubicBezTo>
                <a:cubicBezTo>
                  <a:pt x="2987657" y="2754570"/>
                  <a:pt x="2987657" y="2919700"/>
                  <a:pt x="2909965" y="3048708"/>
                </a:cubicBezTo>
                <a:cubicBezTo>
                  <a:pt x="1713506" y="5118003"/>
                  <a:pt x="1713506" y="5118003"/>
                  <a:pt x="1713506" y="5118003"/>
                </a:cubicBezTo>
                <a:cubicBezTo>
                  <a:pt x="1635814" y="5252173"/>
                  <a:pt x="1495969" y="5334737"/>
                  <a:pt x="1340585" y="5334737"/>
                </a:cubicBezTo>
                <a:cubicBezTo>
                  <a:pt x="816002" y="5334737"/>
                  <a:pt x="406171" y="5334737"/>
                  <a:pt x="85990" y="5334737"/>
                </a:cubicBezTo>
                <a:lnTo>
                  <a:pt x="0" y="5334737"/>
                </a:lnTo>
                <a:close/>
                <a:moveTo>
                  <a:pt x="2861712" y="0"/>
                </a:moveTo>
                <a:lnTo>
                  <a:pt x="5175003" y="0"/>
                </a:lnTo>
                <a:lnTo>
                  <a:pt x="5220943" y="79581"/>
                </a:lnTo>
                <a:cubicBezTo>
                  <a:pt x="5331226" y="270618"/>
                  <a:pt x="5491637" y="548491"/>
                  <a:pt x="5724962" y="952668"/>
                </a:cubicBezTo>
                <a:cubicBezTo>
                  <a:pt x="5764962" y="1023782"/>
                  <a:pt x="5764962" y="1130450"/>
                  <a:pt x="5724962" y="1201564"/>
                </a:cubicBezTo>
                <a:cubicBezTo>
                  <a:pt x="5724962" y="1201564"/>
                  <a:pt x="5724962" y="1201564"/>
                  <a:pt x="4978322" y="2494933"/>
                </a:cubicBezTo>
                <a:cubicBezTo>
                  <a:pt x="4942768" y="2561602"/>
                  <a:pt x="4844993" y="2614935"/>
                  <a:pt x="4764999" y="2614935"/>
                </a:cubicBezTo>
                <a:lnTo>
                  <a:pt x="3271717" y="2614935"/>
                </a:lnTo>
                <a:cubicBezTo>
                  <a:pt x="3196167" y="2614935"/>
                  <a:pt x="3098390" y="2561602"/>
                  <a:pt x="3058392" y="2494933"/>
                </a:cubicBezTo>
                <a:cubicBezTo>
                  <a:pt x="3058392" y="2494933"/>
                  <a:pt x="3058392" y="2494933"/>
                  <a:pt x="2311754" y="1201564"/>
                </a:cubicBezTo>
                <a:cubicBezTo>
                  <a:pt x="2276199" y="1130450"/>
                  <a:pt x="2276199" y="1023782"/>
                  <a:pt x="2311754" y="952668"/>
                </a:cubicBezTo>
                <a:cubicBezTo>
                  <a:pt x="2311754" y="952668"/>
                  <a:pt x="2311754" y="952668"/>
                  <a:pt x="2811944" y="86212"/>
                </a:cubicBezTo>
                <a:close/>
              </a:path>
            </a:pathLst>
          </a:custGeom>
        </p:spPr>
      </p:pic>
      <p:sp>
        <p:nvSpPr>
          <p:cNvPr id="8" name="Title 1"/>
          <p:cNvSpPr>
            <a:spLocks noGrp="1"/>
          </p:cNvSpPr>
          <p:nvPr/>
        </p:nvSpPr>
        <p:spPr>
          <a:xfrm>
            <a:off x="4543425" y="227358"/>
            <a:ext cx="8006391" cy="1748729"/>
          </a:xfrm>
          <a:prstGeom prst="rect">
            <a:avLst/>
          </a:prstGeom>
        </p:spPr>
        <p:txBody>
          <a:bodyPr vert="horz" lIns="228600" tIns="228600" rIns="228600" bIns="0" rtlCol="0" anchor="b">
            <a:normAutofit/>
          </a:bodyPr>
          <a:lstStyle>
            <a:lvl1pPr algn="ctr" defTabSz="914400" rtl="0" eaLnBrk="1" latinLnBrk="0" hangingPunct="1">
              <a:lnSpc>
                <a:spcPct val="80000"/>
              </a:lnSpc>
              <a:spcBef>
                <a:spcPct val="0"/>
              </a:spcBef>
              <a:buNone/>
              <a:defRPr sz="5400" b="0" i="0" kern="1200" cap="none" spc="-150">
                <a:solidFill>
                  <a:srgbClr val="FFFEFF"/>
                </a:solidFill>
                <a:effectLst/>
                <a:latin typeface="+mj-lt"/>
                <a:ea typeface="+mj-ea"/>
                <a:cs typeface="+mj-cs"/>
              </a:defRPr>
            </a:lvl1pPr>
          </a:lstStyle>
          <a:p>
            <a:r>
              <a:rPr lang="en-US" b="1" dirty="0">
                <a:solidFill>
                  <a:srgbClr val="FF0000"/>
                </a:solidFill>
                <a:effectLst>
                  <a:outerShdw blurRad="38100" dist="38100" dir="2700000" algn="tl">
                    <a:srgbClr val="000000">
                      <a:alpha val="43137"/>
                    </a:srgbClr>
                  </a:outerShdw>
                </a:effectLst>
              </a:rPr>
              <a:t>TUYÊN TRUYỀN PHÁP LUẬT</a:t>
            </a:r>
            <a:br>
              <a:rPr lang="en-US" dirty="0">
                <a:solidFill>
                  <a:srgbClr val="FF0000"/>
                </a:solidFill>
              </a:rPr>
            </a:br>
            <a:r>
              <a:rPr lang="en-US" dirty="0">
                <a:solidFill>
                  <a:srgbClr val="FF0000"/>
                </a:solidFill>
                <a:effectLst>
                  <a:outerShdw blurRad="38100" dist="38100" dir="2700000" algn="tl">
                    <a:srgbClr val="000000">
                      <a:alpha val="43137"/>
                    </a:srgbClr>
                  </a:outerShdw>
                </a:effectLst>
              </a:rPr>
              <a:t>THÁNG 11/2023</a:t>
            </a:r>
            <a:endParaRPr lang="en-US" dirty="0">
              <a:solidFill>
                <a:srgbClr val="FF0000"/>
              </a:solidFill>
              <a:effectLst>
                <a:outerShdw blurRad="38100" dist="38100" dir="2700000" algn="tl">
                  <a:srgbClr val="000000">
                    <a:alpha val="43137"/>
                  </a:srgbClr>
                </a:outerShdw>
              </a:effectLst>
            </a:endParaRPr>
          </a:p>
        </p:txBody>
      </p:sp>
      <p:sp>
        <p:nvSpPr>
          <p:cNvPr id="9" name="Hộp Văn bản 8"/>
          <p:cNvSpPr txBox="1"/>
          <p:nvPr/>
        </p:nvSpPr>
        <p:spPr>
          <a:xfrm>
            <a:off x="6877048" y="1832926"/>
            <a:ext cx="3543300"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2023 -2024</a:t>
            </a:r>
            <a:endParaRPr lang="en-US" sz="3200" b="1" dirty="0">
              <a:latin typeface="Times New Roman" panose="02020603050405020304" pitchFamily="18" charset="0"/>
              <a:cs typeface="Times New Roman" panose="02020603050405020304" pitchFamily="18" charset="0"/>
            </a:endParaRPr>
          </a:p>
        </p:txBody>
      </p:sp>
      <p:sp>
        <p:nvSpPr>
          <p:cNvPr id="11" name="Subtitle 2"/>
          <p:cNvSpPr>
            <a:spLocks noGrp="1"/>
          </p:cNvSpPr>
          <p:nvPr/>
        </p:nvSpPr>
        <p:spPr>
          <a:xfrm>
            <a:off x="3990975" y="2484783"/>
            <a:ext cx="8271839" cy="2744604"/>
          </a:xfrm>
          <a:prstGeom prst="rect">
            <a:avLst/>
          </a:prstGeom>
        </p:spPr>
        <p:txBody>
          <a:bodyPr vert="horz" lIns="91440" tIns="0" rIns="91440" bIns="45720" rtlCol="0">
            <a:no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l"/>
            <a:r>
              <a:rPr lang="en-US" sz="4000"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ĐỊNH 25/2014/NĐ-CP: </a:t>
            </a:r>
            <a:endParaRPr lang="en-US" sz="4000"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chống</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tội</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phạm</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phạm</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luật</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khác</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cao</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Nghị</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định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có</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hiệu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lực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hành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từ</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ngày</a:t>
            </a:r>
            <a:r>
              <a:rPr lang="en-US" sz="2000" dirty="0">
                <a:solidFill>
                  <a:schemeClr val="tx1"/>
                </a:solidFill>
                <a:latin typeface="Arial" panose="020B0604020202020204" pitchFamily="34" charset="0"/>
                <a:cs typeface="Arial" panose="020B0604020202020204" pitchFamily="34" charset="0"/>
              </a:rPr>
              <a:t> 22 </a:t>
            </a:r>
            <a:r>
              <a:rPr lang="en-US" sz="2000" dirty="0" err="1">
                <a:solidFill>
                  <a:schemeClr val="tx1"/>
                </a:solidFill>
                <a:latin typeface="Arial" panose="020B0604020202020204" pitchFamily="34" charset="0"/>
                <a:cs typeface="Arial" panose="020B0604020202020204" pitchFamily="34" charset="0"/>
              </a:rPr>
              <a:t>tháng</a:t>
            </a:r>
            <a:r>
              <a:rPr lang="en-US" sz="2000" dirty="0">
                <a:solidFill>
                  <a:schemeClr val="tx1"/>
                </a:solidFill>
                <a:latin typeface="Arial" panose="020B0604020202020204" pitchFamily="34" charset="0"/>
                <a:cs typeface="Arial" panose="020B0604020202020204" pitchFamily="34" charset="0"/>
              </a:rPr>
              <a:t> 5 </a:t>
            </a:r>
            <a:r>
              <a:rPr lang="en-US" sz="2000" dirty="0" err="1">
                <a:solidFill>
                  <a:schemeClr val="tx1"/>
                </a:solidFill>
                <a:latin typeface="Arial" panose="020B0604020202020204" pitchFamily="34" charset="0"/>
                <a:cs typeface="Arial" panose="020B0604020202020204" pitchFamily="34" charset="0"/>
              </a:rPr>
              <a:t>năm</a:t>
            </a:r>
            <a:r>
              <a:rPr lang="en-US" sz="2000" dirty="0">
                <a:solidFill>
                  <a:schemeClr val="tx1"/>
                </a:solidFill>
                <a:latin typeface="Arial" panose="020B0604020202020204" pitchFamily="34" charset="0"/>
                <a:cs typeface="Arial" panose="020B0604020202020204" pitchFamily="34" charset="0"/>
              </a:rPr>
              <a:t> 2014 )</a:t>
            </a:r>
            <a:endParaRPr lang="en-US" sz="2000" dirty="0">
              <a:solidFill>
                <a:schemeClr val="tx1"/>
              </a:solidFill>
              <a:latin typeface="Arial" panose="020B0604020202020204" pitchFamily="34" charset="0"/>
              <a:cs typeface="Arial" panose="020B0604020202020204" pitchFamily="34" charset="0"/>
            </a:endParaRPr>
          </a:p>
          <a:p>
            <a:pPr algn="l"/>
            <a:endPar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2990852" y="3343151"/>
            <a:ext cx="8667750" cy="369332"/>
          </a:xfrm>
          <a:prstGeom prst="rect">
            <a:avLst/>
          </a:prstGeom>
          <a:noFill/>
        </p:spPr>
        <p:txBody>
          <a:bodyPr wrap="square" rtlCol="0">
            <a:spAutoFit/>
          </a:bodyPr>
          <a:lstStyle/>
          <a:p>
            <a:endParaRPr lang="vi-VN" dirty="0">
              <a:latin typeface="+mj-lt"/>
            </a:endParaRPr>
          </a:p>
        </p:txBody>
      </p:sp>
      <p:sp>
        <p:nvSpPr>
          <p:cNvPr id="13" name="Hộp Văn bản 12"/>
          <p:cNvSpPr txBox="1"/>
          <p:nvPr/>
        </p:nvSpPr>
        <p:spPr>
          <a:xfrm>
            <a:off x="2266950" y="5308902"/>
            <a:ext cx="7658100" cy="1815882"/>
          </a:xfrm>
          <a:prstGeom prst="rect">
            <a:avLst/>
          </a:prstGeom>
          <a:noFill/>
        </p:spPr>
        <p:txBody>
          <a:bodyPr wrap="square" rtlCol="0">
            <a:spAutoFit/>
          </a:bodyPr>
          <a:lstStyle/>
          <a:p>
            <a:pPr algn="l"/>
            <a:r>
              <a:rPr lang="en-US" sz="4000"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LUẬT SỐ 06/2003/QH11: </a:t>
            </a:r>
            <a:endParaRPr lang="en-US" sz="4000"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Luật</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biên</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Quốc</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t>06/2003/QH11)</a:t>
            </a:r>
            <a:endParaRPr lang="en-US" sz="3200" dirty="0">
              <a:solidFill>
                <a:schemeClr val="tx1"/>
              </a:solidFill>
              <a:latin typeface="Times New Roman" panose="02020603050405020304" pitchFamily="18" charset="0"/>
              <a:cs typeface="Times New Roman" panose="02020603050405020304" pitchFamily="18" charset="0"/>
            </a:endParaRPr>
          </a:p>
          <a:p>
            <a:endParaRPr lang="vi-VN"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Hộp Văn bản 4"/>
          <p:cNvSpPr txBox="1"/>
          <p:nvPr/>
        </p:nvSpPr>
        <p:spPr>
          <a:xfrm>
            <a:off x="2019301" y="16192"/>
            <a:ext cx="9572624" cy="1077218"/>
          </a:xfrm>
          <a:prstGeom prst="rect">
            <a:avLst/>
          </a:prstGeom>
          <a:noFill/>
        </p:spPr>
        <p:txBody>
          <a:bodyPr wrap="square">
            <a:spAutoFit/>
          </a:bodyPr>
          <a:lstStyle/>
          <a:p>
            <a:pPr algn="ctr"/>
            <a:r>
              <a:rPr lang="vi-VN" sz="3200" u="sng" dirty="0"/>
              <a:t>Điều 14 của Luật:</a:t>
            </a:r>
            <a:r>
              <a:rPr lang="vi-VN" sz="3200" dirty="0"/>
              <a:t> </a:t>
            </a:r>
            <a:r>
              <a:rPr lang="vi-VN" sz="3200" dirty="0">
                <a:solidFill>
                  <a:srgbClr val="FF0000"/>
                </a:solidFill>
              </a:rPr>
              <a:t>Các hành vi nghiêm cấm liên quan đến biên giới quốc gia</a:t>
            </a:r>
            <a:endParaRPr lang="vi-VN" sz="3200" dirty="0">
              <a:solidFill>
                <a:srgbClr val="FF0000"/>
              </a:solidFill>
            </a:endParaRPr>
          </a:p>
        </p:txBody>
      </p:sp>
      <p:sp>
        <p:nvSpPr>
          <p:cNvPr id="7" name="Hộp Văn bản 6"/>
          <p:cNvSpPr txBox="1"/>
          <p:nvPr/>
        </p:nvSpPr>
        <p:spPr>
          <a:xfrm>
            <a:off x="395287" y="1521321"/>
            <a:ext cx="11401425" cy="4924425"/>
          </a:xfrm>
          <a:prstGeom prst="rect">
            <a:avLst/>
          </a:prstGeom>
          <a:noFill/>
        </p:spPr>
        <p:txBody>
          <a:bodyPr wrap="square">
            <a:spAutoFit/>
          </a:bodyPr>
          <a:lstStyle/>
          <a:p>
            <a:pPr marL="342900" indent="-342900" algn="jus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Xê dịch, phá hoại mốc quốc giới; làm sai lệch, chệch hướng đi của đường biên giới quốc gia; làm đổi dòng chảy tự nhiên của sông, suối biên giới; gây hư hại mốc quốc giới.</a:t>
            </a:r>
            <a:endParaRPr lang="vi-V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Phá hoại an ninh, trật tự, an toàn xã hội ở khu vực biên giới; xâm canh, xâm cư ở khu vực biên giới; phá hoại công trình biên giới.</a:t>
            </a: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Làm cạn kiệt nguồn nước, gây ngập úng, gây ô nhiễm môi trường, xâm phạm tài nguyên thiên nhiên và lợi ích quốc gia.</a:t>
            </a:r>
            <a:endParaRPr lang="vi-V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Qua lại trái phép biên giới quốc gia; buôn lậu, vận chuyển trái phép hàng </a:t>
            </a:r>
            <a:r>
              <a:rPr lang="vi-VN" sz="2400" dirty="0" err="1">
                <a:latin typeface="Times New Roman" panose="02020603050405020304" pitchFamily="18" charset="0"/>
                <a:cs typeface="Times New Roman" panose="02020603050405020304" pitchFamily="18" charset="0"/>
              </a:rPr>
              <a:t>hoá</a:t>
            </a:r>
            <a:r>
              <a:rPr lang="vi-VN" sz="2400" dirty="0">
                <a:latin typeface="Times New Roman" panose="02020603050405020304" pitchFamily="18" charset="0"/>
                <a:cs typeface="Times New Roman" panose="02020603050405020304" pitchFamily="18" charset="0"/>
              </a:rPr>
              <a:t>, tiền tệ, vũ khí, ma </a:t>
            </a:r>
            <a:r>
              <a:rPr lang="vi-VN" sz="2400" dirty="0" err="1">
                <a:latin typeface="Times New Roman" panose="02020603050405020304" pitchFamily="18" charset="0"/>
                <a:cs typeface="Times New Roman" panose="02020603050405020304" pitchFamily="18" charset="0"/>
              </a:rPr>
              <a:t>tuý</a:t>
            </a:r>
            <a:r>
              <a:rPr lang="vi-VN" sz="2400" dirty="0">
                <a:latin typeface="Times New Roman" panose="02020603050405020304" pitchFamily="18" charset="0"/>
                <a:cs typeface="Times New Roman" panose="02020603050405020304" pitchFamily="18" charset="0"/>
              </a:rPr>
              <a:t>, chất nguy hiểm về cháy, nổ qua biên giới quốc </a:t>
            </a:r>
            <a:r>
              <a:rPr lang="vi-VN" sz="2400" dirty="0" err="1">
                <a:latin typeface="Times New Roman" panose="02020603050405020304" pitchFamily="18" charset="0"/>
                <a:cs typeface="Times New Roman" panose="02020603050405020304" pitchFamily="18" charset="0"/>
              </a:rPr>
              <a:t>gia;văn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hoá</a:t>
            </a:r>
            <a:r>
              <a:rPr lang="vi-VN" sz="2400" dirty="0">
                <a:latin typeface="Times New Roman" panose="02020603050405020304" pitchFamily="18" charset="0"/>
                <a:cs typeface="Times New Roman" panose="02020603050405020304" pitchFamily="18" charset="0"/>
              </a:rPr>
              <a:t> phẩm độc hại và các loại hàng </a:t>
            </a:r>
            <a:r>
              <a:rPr lang="vi-VN" sz="2400" dirty="0" err="1">
                <a:latin typeface="Times New Roman" panose="02020603050405020304" pitchFamily="18" charset="0"/>
                <a:cs typeface="Times New Roman" panose="02020603050405020304" pitchFamily="18" charset="0"/>
              </a:rPr>
              <a:t>hoá</a:t>
            </a:r>
            <a:r>
              <a:rPr lang="vi-VN" sz="2400" dirty="0">
                <a:latin typeface="Times New Roman" panose="02020603050405020304" pitchFamily="18" charset="0"/>
                <a:cs typeface="Times New Roman" panose="02020603050405020304" pitchFamily="18" charset="0"/>
              </a:rPr>
              <a:t> khác mà Nhà nước cấm nhập khẩu, xuất khẩu.</a:t>
            </a: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Bay vào khu vực cấm bay; bắn, phóng, thả, đưa qua biên giới quốc gia trên không phương tiện bay, vật thể, các chất gây hại hoặc có nguy cơ gây hại cho quốc phòng, an ninh, kinh tế, sức </a:t>
            </a:r>
            <a:r>
              <a:rPr lang="vi-VN" sz="2400" dirty="0" err="1">
                <a:latin typeface="Times New Roman" panose="02020603050405020304" pitchFamily="18" charset="0"/>
                <a:cs typeface="Times New Roman" panose="02020603050405020304" pitchFamily="18" charset="0"/>
              </a:rPr>
              <a:t>khoẻ</a:t>
            </a:r>
            <a:r>
              <a:rPr lang="vi-VN" sz="2400" dirty="0">
                <a:latin typeface="Times New Roman" panose="02020603050405020304" pitchFamily="18" charset="0"/>
                <a:cs typeface="Times New Roman" panose="02020603050405020304" pitchFamily="18" charset="0"/>
              </a:rPr>
              <a:t> của nhân dân, môi trường, an toàn hàng không và trật tự, an toàn xã hội ở khu vực biên giới; Các hành vi khác vi phạm pháp luật về biên giới quốc gia</a:t>
            </a:r>
            <a:r>
              <a:rPr lang="vi-VN" sz="2600" dirty="0"/>
              <a:t>.</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Hộp Văn bản 3"/>
          <p:cNvSpPr txBox="1"/>
          <p:nvPr/>
        </p:nvSpPr>
        <p:spPr>
          <a:xfrm>
            <a:off x="3705225" y="123825"/>
            <a:ext cx="8077200" cy="1231106"/>
          </a:xfrm>
          <a:prstGeom prst="rect">
            <a:avLst/>
          </a:prstGeom>
          <a:noFill/>
        </p:spPr>
        <p:txBody>
          <a:bodyPr wrap="square" rtlCol="0">
            <a:spAutoFit/>
          </a:bodyPr>
          <a:lstStyle/>
          <a:p>
            <a:pPr algn="ctr"/>
            <a:r>
              <a:rPr lang="vi-VN" sz="2800" b="1" dirty="0"/>
              <a:t>Điều 33: </a:t>
            </a:r>
            <a:r>
              <a:rPr lang="en-US" sz="2800" b="1" dirty="0" err="1">
                <a:solidFill>
                  <a:srgbClr val="FF0000"/>
                </a:solidFill>
                <a:latin typeface="Times New Roman" panose="02020603050405020304" pitchFamily="18" charset="0"/>
                <a:cs typeface="Times New Roman" panose="02020603050405020304" pitchFamily="18" charset="0"/>
              </a:rPr>
              <a:t>Xây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giới</a:t>
            </a:r>
            <a:endParaRPr lang="vi-VN" sz="2800" b="1" u="sng" dirty="0">
              <a:solidFill>
                <a:srgbClr val="FF0000"/>
              </a:solidFill>
              <a:latin typeface="Times New Roman" panose="02020603050405020304" pitchFamily="18" charset="0"/>
              <a:cs typeface="Times New Roman" panose="02020603050405020304" pitchFamily="18" charset="0"/>
            </a:endParaRPr>
          </a:p>
          <a:p>
            <a:endParaRPr lang="vi-VN" dirty="0"/>
          </a:p>
        </p:txBody>
      </p:sp>
      <p:sp>
        <p:nvSpPr>
          <p:cNvPr id="6" name="Hộp Văn bản 5"/>
          <p:cNvSpPr txBox="1"/>
          <p:nvPr/>
        </p:nvSpPr>
        <p:spPr>
          <a:xfrm>
            <a:off x="1228725" y="1101715"/>
            <a:ext cx="10848975" cy="3970318"/>
          </a:xfrm>
          <a:prstGeom prst="rect">
            <a:avLst/>
          </a:prstGeom>
          <a:noFill/>
        </p:spPr>
        <p:txBody>
          <a:bodyPr wrap="square">
            <a:spAutoFit/>
          </a:bodyPr>
          <a:lstStyle/>
          <a:p>
            <a:pPr marL="0" indent="0">
              <a:buNone/>
            </a:pPr>
            <a:r>
              <a:rPr lang="vi-VN" sz="2800" dirty="0">
                <a:latin typeface="+mj-lt"/>
              </a:rPr>
              <a:t>1. Nhà nước có chính sách, chế độ ưu đãi đối với người trực tiếp và người được huy động làm nhiệm vụ quản lý, bảo vệ biên giới quốc gia.</a:t>
            </a:r>
            <a:endParaRPr lang="vi-VN" sz="2800" dirty="0">
              <a:latin typeface="+mj-lt"/>
            </a:endParaRPr>
          </a:p>
          <a:p>
            <a:pPr marL="0" indent="0">
              <a:buNone/>
            </a:pPr>
            <a:r>
              <a:rPr lang="vi-VN" sz="2800" dirty="0">
                <a:latin typeface="+mj-lt"/>
              </a:rPr>
              <a:t>2. Người được cơ quan có thẩm quyền huy động tham gia bảo vệ biên giới quốc gia mà hy sinh, bị thương, bị tổn hại về sức </a:t>
            </a:r>
            <a:r>
              <a:rPr lang="vi-VN" sz="2800" dirty="0" err="1">
                <a:latin typeface="+mj-lt"/>
              </a:rPr>
              <a:t>khoẻ</a:t>
            </a:r>
            <a:r>
              <a:rPr lang="vi-VN" sz="2800" dirty="0">
                <a:latin typeface="+mj-lt"/>
              </a:rPr>
              <a:t> thì được hưởng chính sách, chế độ như đối với dân quân, tự vệ tham gia chiến đấu và phục vụ chiến đấu.</a:t>
            </a:r>
            <a:endParaRPr lang="vi-VN" sz="2800" dirty="0">
              <a:latin typeface="+mj-lt"/>
            </a:endParaRPr>
          </a:p>
          <a:p>
            <a:pPr marL="0" indent="0">
              <a:buNone/>
            </a:pPr>
            <a:r>
              <a:rPr lang="vi-VN" sz="2800" dirty="0">
                <a:latin typeface="+mj-lt"/>
              </a:rPr>
              <a:t>3. Tổ chức, cá nhân có phương tiện, tài sản được cơ quan có thẩm quyền huy động trong trường hợp cấp thiết để tham gia bảo vệ biên giới quốc gia bị thiệt hại thì được bồi thường theo quy định của pháp luật</a:t>
            </a:r>
            <a:r>
              <a:rPr lang="vi-VN" sz="2800" dirty="0"/>
              <a:t>.</a:t>
            </a:r>
            <a:endParaRPr lang="vi-VN" sz="2800" dirty="0"/>
          </a:p>
        </p:txBody>
      </p:sp>
      <p:sp>
        <p:nvSpPr>
          <p:cNvPr id="7" name="Mũi tên: Phải Có Sọc 6"/>
          <p:cNvSpPr/>
          <p:nvPr/>
        </p:nvSpPr>
        <p:spPr>
          <a:xfrm>
            <a:off x="857250" y="5553075"/>
            <a:ext cx="1228725" cy="933450"/>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p>
        </p:txBody>
      </p:sp>
      <p:sp>
        <p:nvSpPr>
          <p:cNvPr id="8" name="Lưu đồ: Tiến trình 7"/>
          <p:cNvSpPr/>
          <p:nvPr/>
        </p:nvSpPr>
        <p:spPr>
          <a:xfrm>
            <a:off x="2800350" y="5476875"/>
            <a:ext cx="5743575" cy="118110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mj-lt"/>
              </a:rPr>
              <a:t>Ngày 03 tháng 3 hàng năm là </a:t>
            </a:r>
            <a:endParaRPr lang="vi-VN" sz="3600" dirty="0">
              <a:solidFill>
                <a:srgbClr val="FF0000"/>
              </a:solidFill>
              <a:latin typeface="+mj-lt"/>
            </a:endParaRPr>
          </a:p>
          <a:p>
            <a:pPr algn="ctr"/>
            <a:r>
              <a:rPr lang="vi-VN" sz="3600" dirty="0">
                <a:solidFill>
                  <a:srgbClr val="FF0000"/>
                </a:solidFill>
                <a:latin typeface="+mj-lt"/>
              </a:rPr>
              <a:t>“Ngày biên phòng toàn dân”</a:t>
            </a:r>
            <a:endParaRPr lang="vi-VN"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2000"/>
                                        <p:tgtEl>
                                          <p:spTgt spid="6">
                                            <p:txEl>
                                              <p:pRg st="1" end="1"/>
                                            </p:txEl>
                                          </p:spTgt>
                                        </p:tgtEl>
                                      </p:cBhvr>
                                    </p:animEffect>
                                    <p:anim calcmode="lin" valueType="num">
                                      <p:cBhvr>
                                        <p:cTn id="15"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000"/>
                                        <p:tgtEl>
                                          <p:spTgt spid="6">
                                            <p:txEl>
                                              <p:pRg st="2" end="2"/>
                                            </p:txEl>
                                          </p:spTgt>
                                        </p:tgtEl>
                                      </p:cBhvr>
                                    </p:animEffect>
                                    <p:anim calcmode="lin" valueType="num">
                                      <p:cBhvr>
                                        <p:cTn id="22"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8">
                                            <p:txEl>
                                              <p:pRg st="0" end="0"/>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p:cTn id="3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Content Placeholder 3" descr="istockphoto-969411646-1024x1024"/>
          <p:cNvPicPr>
            <a:picLocks noChangeAspect="1"/>
          </p:cNvPicPr>
          <p:nvPr>
            <p:ph sz="half" idx="1"/>
          </p:nvPr>
        </p:nvPicPr>
        <p:blipFill>
          <a:blip r:embed="rId2"/>
          <a:srcRect l="4013" t="6704" r="56185" b="56643"/>
          <a:stretch>
            <a:fillRect/>
          </a:stretch>
        </p:blipFill>
        <p:spPr>
          <a:xfrm rot="20640000">
            <a:off x="9462770" y="156845"/>
            <a:ext cx="2232025" cy="2253615"/>
          </a:xfrm>
          <a:prstGeom prst="rect">
            <a:avLst/>
          </a:prstGeom>
        </p:spPr>
      </p:pic>
      <p:pic>
        <p:nvPicPr>
          <p:cNvPr id="5" name="Content Placeholder 4" descr="istockphoto-969411646-1024x1024"/>
          <p:cNvPicPr>
            <a:picLocks noChangeAspect="1"/>
          </p:cNvPicPr>
          <p:nvPr>
            <p:ph sz="half" idx="2"/>
          </p:nvPr>
        </p:nvPicPr>
        <p:blipFill>
          <a:blip r:embed="rId2"/>
          <a:srcRect l="49766" b="55992"/>
          <a:stretch>
            <a:fillRect/>
          </a:stretch>
        </p:blipFill>
        <p:spPr>
          <a:xfrm>
            <a:off x="0" y="-165735"/>
            <a:ext cx="2400935" cy="2103120"/>
          </a:xfrm>
          <a:prstGeom prst="rect">
            <a:avLst/>
          </a:prstGeom>
        </p:spPr>
      </p:pic>
      <p:sp>
        <p:nvSpPr>
          <p:cNvPr id="7" name="Hộp Văn bản 4"/>
          <p:cNvSpPr txBox="1"/>
          <p:nvPr/>
        </p:nvSpPr>
        <p:spPr>
          <a:xfrm>
            <a:off x="1577340" y="1937385"/>
            <a:ext cx="8662670" cy="2982595"/>
          </a:xfrm>
          <a:prstGeom prst="rect">
            <a:avLst/>
          </a:prstGeom>
          <a:noFill/>
        </p:spPr>
        <p:txBody>
          <a:bodyPr wrap="square">
            <a:noAutofit/>
          </a:bodyPr>
          <a:p>
            <a:pPr marL="0" indent="0">
              <a:buNone/>
            </a:pPr>
            <a:r>
              <a:rPr lang="vi-VN" sz="2800" b="1" u="sng" dirty="0">
                <a:solidFill>
                  <a:srgbClr val="FF0000"/>
                </a:solidFill>
              </a:rPr>
              <a:t>Điều 39:</a:t>
            </a:r>
            <a:endParaRPr lang="vi-VN" sz="2800" b="1" u="sng" dirty="0">
              <a:solidFill>
                <a:srgbClr val="FF0000"/>
              </a:solidFill>
            </a:endParaRPr>
          </a:p>
          <a:p>
            <a:pPr marL="0" indent="457200">
              <a:buNone/>
            </a:pPr>
            <a:r>
              <a:rPr lang="vi-VN" sz="2800" dirty="0"/>
              <a:t>Tổ chức, cá nhân có hành vi </a:t>
            </a:r>
            <a:r>
              <a:rPr lang="vi-VN" sz="2800" dirty="0" err="1"/>
              <a:t>vi</a:t>
            </a:r>
            <a:r>
              <a:rPr lang="vi-VN" sz="2800" dirty="0"/>
              <a:t> phạm pháp luật về biên giới quốc gia thì </a:t>
            </a:r>
            <a:r>
              <a:rPr lang="vi-VN" sz="2800" dirty="0" err="1"/>
              <a:t>tuỳ</a:t>
            </a:r>
            <a:r>
              <a:rPr lang="vi-VN" sz="2800" dirty="0"/>
              <a:t> theo tính chất, mức độ vi phạm mà bị xử lý kỷ luật, xử phạt hành chính hoặc bị truy cứu trách nhiệm hình sự; nếu gây thiệt hại thì phải bồi thường theo quy định của pháp luật.</a:t>
            </a:r>
            <a:endParaRPr lang="vi-VN" sz="2800" dirty="0"/>
          </a:p>
          <a:p>
            <a:pPr marL="0" indent="0">
              <a:buNone/>
            </a:pPr>
            <a:endParaRPr lang="en-US" sz="2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 y="128198"/>
            <a:ext cx="11732654" cy="672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5" name="Hộp Văn bản 4"/>
          <p:cNvSpPr txBox="1"/>
          <p:nvPr/>
        </p:nvSpPr>
        <p:spPr>
          <a:xfrm>
            <a:off x="642937" y="2705725"/>
            <a:ext cx="11515725" cy="1323439"/>
          </a:xfrm>
          <a:prstGeom prst="rect">
            <a:avLst/>
          </a:prstGeom>
          <a:noFill/>
        </p:spPr>
        <p:txBody>
          <a:bodyPr wrap="square">
            <a:spAutoFit/>
          </a:bodyPr>
          <a:lstStyle/>
          <a:p>
            <a:pPr marL="857250" indent="-857250">
              <a:buFont typeface="+mj-lt"/>
              <a:buAutoNum type="romanUcPeriod"/>
            </a:pPr>
            <a:r>
              <a:rPr lang="en-US" sz="4000" dirty="0" err="1">
                <a:latin typeface="Times New Roman" panose="02020603050405020304" pitchFamily="18" charset="0"/>
                <a:cs typeface="Times New Roman" panose="02020603050405020304" pitchFamily="18" charset="0"/>
              </a:rPr>
              <a:t>Khái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cao</a:t>
            </a:r>
            <a:endParaRPr lang="en-US" sz="4000" dirty="0">
              <a:latin typeface="Times New Roman" panose="02020603050405020304" pitchFamily="18" charset="0"/>
              <a:cs typeface="Times New Roman" panose="02020603050405020304" pitchFamily="18" charset="0"/>
            </a:endParaRPr>
          </a:p>
          <a:p>
            <a:pPr marL="857250" indent="-857250">
              <a:buFont typeface="+mj-lt"/>
              <a:buAutoNum type="romanUcPeriod"/>
            </a:pP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lưu</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25/2014/NĐ-CP </a:t>
            </a:r>
            <a:endParaRPr lang="vi-VN" sz="4000" dirty="0">
              <a:latin typeface="Times New Roman" panose="02020603050405020304" pitchFamily="18" charset="0"/>
              <a:cs typeface="Times New Roman" panose="02020603050405020304" pitchFamily="18" charset="0"/>
            </a:endParaRPr>
          </a:p>
        </p:txBody>
      </p:sp>
      <p:sp>
        <p:nvSpPr>
          <p:cNvPr id="6" name="Hộp Văn bản 5"/>
          <p:cNvSpPr txBox="1"/>
          <p:nvPr/>
        </p:nvSpPr>
        <p:spPr>
          <a:xfrm>
            <a:off x="762000" y="266700"/>
            <a:ext cx="5638800" cy="369332"/>
          </a:xfrm>
          <a:prstGeom prst="rect">
            <a:avLst/>
          </a:prstGeom>
          <a:noFill/>
        </p:spPr>
        <p:txBody>
          <a:bodyPr wrap="square" rtlCol="0">
            <a:spAutoFit/>
          </a:bodyPr>
          <a:lstStyle/>
          <a:p>
            <a:r>
              <a:rPr lang="en-US" b="1" u="sng" dirty="0"/>
              <a:t>NỘI DUNG CẦN TÌM HIỂU VỀ:</a:t>
            </a:r>
            <a:endParaRPr lang="vi-VN" b="1" u="sng" dirty="0"/>
          </a:p>
        </p:txBody>
      </p:sp>
      <p:sp>
        <p:nvSpPr>
          <p:cNvPr id="8" name="Hộp Văn bản 7"/>
          <p:cNvSpPr txBox="1"/>
          <p:nvPr/>
        </p:nvSpPr>
        <p:spPr>
          <a:xfrm>
            <a:off x="761999" y="662284"/>
            <a:ext cx="11020425" cy="1938992"/>
          </a:xfrm>
          <a:prstGeom prst="rect">
            <a:avLst/>
          </a:prstGeom>
          <a:noFill/>
        </p:spPr>
        <p:txBody>
          <a:bodyPr wrap="square">
            <a:spAutoFit/>
          </a:bodyPr>
          <a:lstStyle/>
          <a:p>
            <a:r>
              <a:rPr lang="en-US" sz="4000" b="1" dirty="0" err="1">
                <a:solidFill>
                  <a:srgbClr val="FF0000"/>
                </a:solidFill>
                <a:latin typeface="Times New Roman" panose="02020603050405020304" pitchFamily="18" charset="0"/>
                <a:cs typeface="Times New Roman" panose="02020603050405020304" pitchFamily="18" charset="0"/>
              </a:rPr>
              <a:t>Nghị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định</a:t>
            </a:r>
            <a:r>
              <a:rPr lang="en-US" sz="4000" b="1" dirty="0">
                <a:solidFill>
                  <a:srgbClr val="FF0000"/>
                </a:solidFill>
                <a:latin typeface="Times New Roman" panose="02020603050405020304" pitchFamily="18" charset="0"/>
                <a:cs typeface="Times New Roman" panose="02020603050405020304" pitchFamily="18" charset="0"/>
              </a:rPr>
              <a:t> 25/2014/NĐ-CP Quy </a:t>
            </a:r>
            <a:r>
              <a:rPr lang="en-US" sz="4000" b="1" dirty="0" err="1">
                <a:solidFill>
                  <a:srgbClr val="FF0000"/>
                </a:solidFill>
                <a:latin typeface="Times New Roman" panose="02020603050405020304" pitchFamily="18" charset="0"/>
                <a:cs typeface="Times New Roman" panose="02020603050405020304" pitchFamily="18" charset="0"/>
              </a:rPr>
              <a:t>định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về</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phòng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chống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tội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phạm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vi </a:t>
            </a:r>
            <a:r>
              <a:rPr lang="en-US" sz="4000" b="1" dirty="0" err="1">
                <a:solidFill>
                  <a:srgbClr val="FF0000"/>
                </a:solidFill>
                <a:latin typeface="Times New Roman" panose="02020603050405020304" pitchFamily="18" charset="0"/>
                <a:cs typeface="Times New Roman" panose="02020603050405020304" pitchFamily="18" charset="0"/>
              </a:rPr>
              <a:t>phạm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pháp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luật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dụng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cao</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0" name="Hình ảnh 9" descr="Ảnh có chứa văn bản, phim hoạt hình, ảnh chụp màn hình&#10;&#10;Mô tả được tạo tự độ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132" y="4086571"/>
            <a:ext cx="5333333" cy="27714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ũi tên: Hình ngũ giác 3"/>
          <p:cNvSpPr/>
          <p:nvPr/>
        </p:nvSpPr>
        <p:spPr>
          <a:xfrm>
            <a:off x="488010" y="2673497"/>
            <a:ext cx="3962400" cy="1524000"/>
          </a:xfrm>
          <a:prstGeom prst="homePlat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THẾ NÀO LÀ TỘI PHẠM SỬ DỤNG CÔNG NGHỆ CAO?????</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Hộp Văn bản 5"/>
          <p:cNvSpPr txBox="1"/>
          <p:nvPr/>
        </p:nvSpPr>
        <p:spPr>
          <a:xfrm>
            <a:off x="247650" y="380137"/>
            <a:ext cx="11801475" cy="2154436"/>
          </a:xfrm>
          <a:prstGeom prst="rect">
            <a:avLst/>
          </a:prstGeom>
          <a:noFill/>
        </p:spPr>
        <p:txBody>
          <a:bodyPr wrap="square">
            <a:spAutoFit/>
          </a:bodyPr>
          <a:lstStyle/>
          <a:p>
            <a:r>
              <a:rPr lang="vi-VN" sz="2800" dirty="0">
                <a:latin typeface="Rockwell" panose="02060603020205020403" pitchFamily="18" charset="0"/>
              </a:rPr>
              <a:t>      Theo Điều 3 Luật Công nghệ cao 2008 </a:t>
            </a:r>
            <a:endParaRPr lang="vi-VN" sz="2800" dirty="0">
              <a:latin typeface="Rockwell" panose="02060603020205020403" pitchFamily="18" charset="0"/>
            </a:endParaRPr>
          </a:p>
          <a:p>
            <a:r>
              <a:rPr lang="vi-VN" sz="2800" dirty="0">
                <a:latin typeface="Rockwell" panose="02060603020205020403" pitchFamily="18" charset="0"/>
              </a:rPr>
              <a:t>	</a:t>
            </a:r>
            <a:r>
              <a:rPr lang="vi-VN" sz="2000" dirty="0">
                <a:latin typeface="+mj-lt"/>
              </a:rPr>
              <a:t>Công nghệ cao là công nghệ có hàm lượng cao về nghiên cứu học và phát triển nghệ; được tích hợp từ thành tựu khoa học và công nghệ hiện đại; tạo ra sản phẩm có chất lượng, tính năng vượt trội, giá trị gia tăng cao, thân thiện với môi trường,…; có vai trò quan trọng đối với việc hình thành ngành sản xuất, dịch vụ mới hoặc hiện đại hóa ngành sản xuất, dịch vụ hiện có.</a:t>
            </a:r>
            <a:endParaRPr lang="en-US" sz="2000" dirty="0">
              <a:latin typeface="+mj-lt"/>
            </a:endParaRPr>
          </a:p>
          <a:p>
            <a:endParaRPr lang="vi-VN" dirty="0"/>
          </a:p>
        </p:txBody>
      </p:sp>
      <p:sp>
        <p:nvSpPr>
          <p:cNvPr id="7" name="Ngoặc móc Trái 6"/>
          <p:cNvSpPr/>
          <p:nvPr/>
        </p:nvSpPr>
        <p:spPr>
          <a:xfrm>
            <a:off x="4257676" y="2534573"/>
            <a:ext cx="818178" cy="2951827"/>
          </a:xfrm>
          <a:prstGeom prst="leftBrace">
            <a:avLst/>
          </a:prstGeom>
          <a:ln w="38100">
            <a:solidFill>
              <a:srgbClr val="A2B9E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9" name="Hộp Văn bản 8"/>
          <p:cNvSpPr txBox="1"/>
          <p:nvPr/>
        </p:nvSpPr>
        <p:spPr>
          <a:xfrm>
            <a:off x="5172075" y="2165665"/>
            <a:ext cx="6096000" cy="1015663"/>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1" name="Hộp Văn bản 10"/>
          <p:cNvSpPr txBox="1"/>
          <p:nvPr/>
        </p:nvSpPr>
        <p:spPr>
          <a:xfrm>
            <a:off x="404812" y="4365843"/>
            <a:ext cx="3519488" cy="1015663"/>
          </a:xfrm>
          <a:prstGeom prst="rect">
            <a:avLst/>
          </a:prstGeom>
          <a:noFill/>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Khoản</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Nghị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25/2014/NĐ-CP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phủ</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( 07- 04-2014) </a:t>
            </a:r>
            <a:endParaRPr lang="vi-VN" sz="2000" dirty="0">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5172075" y="3435497"/>
            <a:ext cx="6096000" cy="224676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tri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ở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gây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heel(1)">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1)">
                                      <p:cBhvr>
                                        <p:cTn id="1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sp>
        <p:nvSpPr>
          <p:cNvPr id="5" name="Hộp Văn bản 4"/>
          <p:cNvSpPr txBox="1"/>
          <p:nvPr/>
        </p:nvSpPr>
        <p:spPr>
          <a:xfrm>
            <a:off x="2905125" y="838527"/>
            <a:ext cx="9067800" cy="1569660"/>
          </a:xfrm>
          <a:prstGeom prst="rect">
            <a:avLst/>
          </a:prstGeom>
          <a:noFill/>
        </p:spPr>
        <p:txBody>
          <a:bodyPr wrap="square">
            <a:spAutoFit/>
          </a:bodyPr>
          <a:lstStyle/>
          <a:p>
            <a:pPr marL="0" indent="0">
              <a:buNone/>
            </a:pPr>
            <a:r>
              <a:rPr lang="en-US" sz="3200" b="1" u="sng" dirty="0" err="1">
                <a:latin typeface="Times New Roman" panose="02020603050405020304" pitchFamily="18" charset="0"/>
                <a:cs typeface="Times New Roman" panose="02020603050405020304" pitchFamily="18" charset="0"/>
              </a:rPr>
              <a:t>Chương</a:t>
            </a:r>
            <a:r>
              <a:rPr lang="en-US" sz="3200" b="1" u="sng" dirty="0">
                <a:latin typeface="Times New Roman" panose="02020603050405020304" pitchFamily="18" charset="0"/>
                <a:cs typeface="Times New Roman" panose="02020603050405020304" pitchFamily="18" charset="0"/>
              </a:rPr>
              <a:t> 2 – </a:t>
            </a:r>
            <a:r>
              <a:rPr lang="en-US" sz="3200" b="1" u="sng" dirty="0" err="1">
                <a:latin typeface="Times New Roman" panose="02020603050405020304" pitchFamily="18" charset="0"/>
                <a:cs typeface="Times New Roman" panose="02020603050405020304" pitchFamily="18" charset="0"/>
              </a:rPr>
              <a:t>Điều</a:t>
            </a:r>
            <a:r>
              <a:rPr lang="en-US" sz="3200" b="1" u="sng" dirty="0">
                <a:latin typeface="Times New Roman" panose="02020603050405020304" pitchFamily="18" charset="0"/>
                <a:cs typeface="Times New Roman" panose="02020603050405020304" pitchFamily="18" charset="0"/>
              </a:rPr>
              <a:t> 9</a:t>
            </a:r>
            <a:r>
              <a:rPr lang="en-US" sz="3200" b="1" dirty="0">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3200" b="1" dirty="0" err="1">
                <a:solidFill>
                  <a:srgbClr val="FF0000"/>
                </a:solidFill>
                <a:latin typeface="Times New Roman" panose="02020603050405020304" pitchFamily="18" charset="0"/>
                <a:cs typeface="Times New Roman" panose="02020603050405020304" pitchFamily="18" charset="0"/>
              </a:rPr>
              <a:t>Cá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tham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ngừa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tội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vi </a:t>
            </a:r>
            <a:r>
              <a:rPr lang="en-US" sz="3200" b="1" dirty="0" err="1">
                <a:solidFill>
                  <a:srgbClr val="FF0000"/>
                </a:solidFill>
                <a:latin typeface="Times New Roman" panose="02020603050405020304" pitchFamily="18" charset="0"/>
                <a:cs typeface="Times New Roman" panose="02020603050405020304" pitchFamily="18" charset="0"/>
              </a:rPr>
              <a:t>phạm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cao</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Hộp Văn bản 6"/>
          <p:cNvSpPr txBox="1"/>
          <p:nvPr/>
        </p:nvSpPr>
        <p:spPr>
          <a:xfrm>
            <a:off x="260350" y="2456815"/>
            <a:ext cx="11713210" cy="4399915"/>
          </a:xfrm>
          <a:prstGeom prst="rect">
            <a:avLst/>
          </a:prstGeom>
          <a:noFill/>
        </p:spPr>
        <p:txBody>
          <a:bodyPr wrap="square">
            <a:spAutoFit/>
          </a:bodyPr>
          <a:lstStyle/>
          <a:p>
            <a:pPr marL="285750" indent="-285750">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Hộp Văn bản 8"/>
          <p:cNvSpPr txBox="1"/>
          <p:nvPr/>
        </p:nvSpPr>
        <p:spPr>
          <a:xfrm>
            <a:off x="933449" y="71852"/>
            <a:ext cx="10839450" cy="707886"/>
          </a:xfrm>
          <a:prstGeom prst="rect">
            <a:avLst/>
          </a:prstGeom>
          <a:noFill/>
        </p:spPr>
        <p:txBody>
          <a:bodyPr wrap="square">
            <a:spAutoFit/>
          </a:bodyPr>
          <a:lstStyle/>
          <a:p>
            <a:r>
              <a:rPr lang="en-US" sz="4000" b="1" dirty="0" err="1">
                <a:solidFill>
                  <a:srgbClr val="0070C0"/>
                </a:solidFill>
                <a:latin typeface="Times New Roman" panose="02020603050405020304" pitchFamily="18" charset="0"/>
                <a:cs typeface="Times New Roman" panose="02020603050405020304" pitchFamily="18" charset="0"/>
              </a:rPr>
              <a:t>Nội</a:t>
            </a:r>
            <a:r>
              <a:rPr lang="en-US" sz="4000" b="1" dirty="0">
                <a:solidFill>
                  <a:srgbClr val="0070C0"/>
                </a:solidFill>
                <a:latin typeface="Times New Roman" panose="02020603050405020304" pitchFamily="18" charset="0"/>
                <a:cs typeface="Times New Roman" panose="02020603050405020304" pitchFamily="18" charset="0"/>
              </a:rPr>
              <a:t> dung </a:t>
            </a:r>
            <a:r>
              <a:rPr lang="en-US" sz="4000" b="1" dirty="0" err="1">
                <a:solidFill>
                  <a:srgbClr val="0070C0"/>
                </a:solidFill>
                <a:latin typeface="Times New Roman" panose="02020603050405020304" pitchFamily="18" charset="0"/>
                <a:cs typeface="Times New Roman" panose="02020603050405020304" pitchFamily="18" charset="0"/>
              </a:rPr>
              <a:t>cần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lưu</a:t>
            </a:r>
            <a:r>
              <a:rPr lang="en-US" sz="4000" b="1" dirty="0">
                <a:solidFill>
                  <a:srgbClr val="0070C0"/>
                </a:solidFill>
                <a:latin typeface="Times New Roman" panose="02020603050405020304" pitchFamily="18" charset="0"/>
                <a:cs typeface="Times New Roman" panose="02020603050405020304" pitchFamily="18" charset="0"/>
              </a:rPr>
              <a:t> ý </a:t>
            </a:r>
            <a:r>
              <a:rPr lang="en-US" sz="4000" b="1" dirty="0" err="1">
                <a:solidFill>
                  <a:srgbClr val="0070C0"/>
                </a:solidFill>
                <a:latin typeface="Times New Roman" panose="02020603050405020304" pitchFamily="18" charset="0"/>
                <a:cs typeface="Times New Roman" panose="02020603050405020304" pitchFamily="18" charset="0"/>
              </a:rPr>
              <a:t>về</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Nghị</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25/2014/NĐ-CP </a:t>
            </a:r>
            <a:endParaRPr lang="vi-VN" sz="4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Hình ảnh 4" descr="Ảnh có chứa màu vàng, hoa, thiết kế&#10;&#10;Mô tả được tạo tự động"/>
          <p:cNvPicPr>
            <a:picLocks noChangeAspect="1"/>
          </p:cNvPicPr>
          <p:nvPr/>
        </p:nvPicPr>
        <p:blipFill rotWithShape="1">
          <a:blip r:embed="rId1">
            <a:extLst>
              <a:ext uri="{28A0092B-C50C-407E-A947-70E740481C1C}">
                <a14:useLocalDpi xmlns:a14="http://schemas.microsoft.com/office/drawing/2010/main" val="0"/>
              </a:ext>
            </a:extLst>
          </a:blip>
          <a:srcRect b="19370"/>
          <a:stretch>
            <a:fillRect/>
          </a:stretch>
        </p:blipFill>
        <p:spPr>
          <a:xfrm>
            <a:off x="-1504" y="1282"/>
            <a:ext cx="12191980" cy="6856718"/>
          </a:xfrm>
          <a:prstGeom prst="rect">
            <a:avLst/>
          </a:prstGeom>
        </p:spPr>
      </p:pic>
      <p:sp>
        <p:nvSpPr>
          <p:cNvPr id="6" name="Hộp Văn bản 5"/>
          <p:cNvSpPr txBox="1"/>
          <p:nvPr/>
        </p:nvSpPr>
        <p:spPr>
          <a:xfrm>
            <a:off x="3083798" y="1160886"/>
            <a:ext cx="9106678" cy="1477328"/>
          </a:xfrm>
          <a:prstGeom prst="rect">
            <a:avLst/>
          </a:prstGeom>
          <a:noFill/>
        </p:spPr>
        <p:txBody>
          <a:bodyPr wrap="square" rtlCol="0">
            <a:spAutoFit/>
          </a:bodyPr>
          <a:lstStyle/>
          <a:p>
            <a:r>
              <a:rPr lang="vi-VN" sz="3600" b="0" i="0" dirty="0">
                <a:solidFill>
                  <a:srgbClr val="FF0000"/>
                </a:solidFill>
                <a:effectLst/>
                <a:latin typeface="+mj-lt"/>
              </a:rPr>
              <a:t>Địa điểm tố giác, tin báo tội phạm có sử dụng công nghệ cao:</a:t>
            </a:r>
            <a:endParaRPr lang="vi-VN" sz="3600" dirty="0">
              <a:solidFill>
                <a:srgbClr val="FF0000"/>
              </a:solidFill>
              <a:latin typeface="+mj-lt"/>
            </a:endParaRPr>
          </a:p>
          <a:p>
            <a:endParaRPr lang="vi-VN" dirty="0"/>
          </a:p>
        </p:txBody>
      </p:sp>
      <p:sp>
        <p:nvSpPr>
          <p:cNvPr id="8" name="Hộp Văn bản 7"/>
          <p:cNvSpPr txBox="1"/>
          <p:nvPr/>
        </p:nvSpPr>
        <p:spPr>
          <a:xfrm>
            <a:off x="957580" y="2486025"/>
            <a:ext cx="10920095" cy="3784600"/>
          </a:xfrm>
          <a:prstGeom prst="rect">
            <a:avLst/>
          </a:prstGeom>
          <a:noFill/>
        </p:spPr>
        <p:txBody>
          <a:bodyPr wrap="square">
            <a:spAutoFit/>
          </a:bodyPr>
          <a:lstStyle/>
          <a:p>
            <a:pPr marL="342900" indent="-342900" algn="l">
              <a:buFont typeface="Wingdings" panose="05000000000000000000" pitchFamily="2" charset="2"/>
              <a:buChar char="Ø"/>
            </a:pPr>
            <a:r>
              <a:rPr lang="vi-VN" sz="2400" b="0" i="0" dirty="0">
                <a:effectLst/>
                <a:latin typeface="+mj-lt"/>
              </a:rPr>
              <a:t>Cá nhân có trách nhiệm tố giác về tội phạm và vi phạm pháp luật khác có sử dụng công nghệ cao với cơ quan Công an, Ủy ban nhân dân xã, phường, thị trấn hoặc với bất kỳ cơ quan, tổ chức nào.</a:t>
            </a:r>
            <a:endParaRPr lang="vi-VN" sz="2400" b="0" i="0" dirty="0">
              <a:effectLst/>
              <a:latin typeface="+mj-lt"/>
            </a:endParaRPr>
          </a:p>
          <a:p>
            <a:pPr marL="342900" indent="-342900" algn="l">
              <a:buFont typeface="Wingdings" panose="05000000000000000000" pitchFamily="2" charset="2"/>
              <a:buChar char="Ø"/>
            </a:pPr>
            <a:r>
              <a:rPr lang="vi-VN" sz="2400" b="0" i="0" dirty="0">
                <a:effectLst/>
                <a:latin typeface="+mj-lt"/>
              </a:rPr>
              <a:t>Cơ quan, tổ chức khi phát hiện hoặc nhận được tố giác, tin báo về tội phạm và vi phạm pháp luật khác có sử dụng công nghệ cao có trách nhiệm xử lý theo thẩm quyền hoặc thông báo ngay với Cơ quan điều tra, Cơ quan chuyên trách theo quy định của pháp luật.</a:t>
            </a:r>
            <a:endParaRPr lang="vi-VN" sz="2400" b="0" i="0" dirty="0">
              <a:effectLst/>
              <a:latin typeface="+mj-lt"/>
            </a:endParaRPr>
          </a:p>
          <a:p>
            <a:pPr algn="l"/>
            <a:r>
              <a:rPr lang="vi-VN" sz="2400" b="1" i="1" dirty="0">
                <a:effectLst/>
                <a:latin typeface="+mj-lt"/>
              </a:rPr>
              <a:t>Như vậy</a:t>
            </a:r>
            <a:r>
              <a:rPr lang="vi-VN" sz="2400" b="0" i="0" dirty="0">
                <a:effectLst/>
                <a:latin typeface="+mj-lt"/>
              </a:rPr>
              <a:t>, cá nhân thực hiện việc tố giác tội phạm và vi phạm pháp luật khác có sử dụng công nghệ cao với cơ quan Công an, Ủy ban nhân dân xã, phường, thị trấn hoặc với bất kỳ cơ quan, tổ chức nào.</a:t>
            </a:r>
            <a:endParaRPr lang="vi-VN" sz="2400" b="0" i="0" dirty="0">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8">
                                            <p:txEl>
                                              <p:pRg st="2" end="2"/>
                                            </p:txEl>
                                          </p:spTgt>
                                        </p:tgtEl>
                                        <p:attrNameLst>
                                          <p:attrName>style.color</p:attrName>
                                        </p:attrNameLst>
                                      </p:cBhvr>
                                      <p:to>
                                        <a:schemeClr val="accent2"/>
                                      </p:to>
                                    </p:animClr>
                                    <p:animClr clrSpc="rgb" dir="cw">
                                      <p:cBhvr>
                                        <p:cTn id="21" dur="500" fill="hold"/>
                                        <p:tgtEl>
                                          <p:spTgt spid="8">
                                            <p:txEl>
                                              <p:pRg st="2" end="2"/>
                                            </p:txEl>
                                          </p:spTgt>
                                        </p:tgtEl>
                                        <p:attrNameLst>
                                          <p:attrName>fillcolor</p:attrName>
                                        </p:attrNameLst>
                                      </p:cBhvr>
                                      <p:to>
                                        <a:schemeClr val="accent2"/>
                                      </p:to>
                                    </p:animClr>
                                    <p:set>
                                      <p:cBhvr>
                                        <p:cTn id="22" dur="500" fill="hold"/>
                                        <p:tgtEl>
                                          <p:spTgt spid="8">
                                            <p:txEl>
                                              <p:pRg st="2" end="2"/>
                                            </p:txEl>
                                          </p:spTgt>
                                        </p:tgtEl>
                                        <p:attrNameLst>
                                          <p:attrName>fill.type</p:attrName>
                                        </p:attrNameLst>
                                      </p:cBhvr>
                                      <p:to>
                                        <p:strVal val="solid"/>
                                      </p:to>
                                    </p:set>
                                    <p:set>
                                      <p:cBhvr>
                                        <p:cTn id="23" dur="500" fill="hold"/>
                                        <p:tgtEl>
                                          <p:spTgt spid="8">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1" y="0"/>
            <a:ext cx="12192000" cy="6857999"/>
          </a:xfrm>
          <a:blipFill>
            <a:blip r:embed="rId1"/>
            <a:stretch>
              <a:fillRect/>
            </a:stretch>
          </a:blipFill>
        </p:spPr>
        <p:txBody>
          <a:bodyPr>
            <a:normAutofit/>
          </a:bodyPr>
          <a:lstStyle/>
          <a:p>
            <a:pPr marL="0" indent="0" algn="ctr">
              <a:buNone/>
            </a:pPr>
            <a:endParaRPr lang="en-US" b="1" dirty="0">
              <a:solidFill>
                <a:srgbClr val="FF0000"/>
              </a:solidFill>
            </a:endParaRPr>
          </a:p>
          <a:p>
            <a:pPr marL="0" indent="0" algn="ctr">
              <a:buNone/>
            </a:pPr>
            <a:r>
              <a:rPr lang="en-US" b="1" dirty="0" err="1">
                <a:solidFill>
                  <a:srgbClr val="FF0000"/>
                </a:solidFill>
              </a:rPr>
              <a:t>Điều</a:t>
            </a:r>
            <a:r>
              <a:rPr lang="en-US" b="1" dirty="0">
                <a:solidFill>
                  <a:srgbClr val="FF0000"/>
                </a:solidFill>
              </a:rPr>
              <a:t> 10. </a:t>
            </a:r>
            <a:r>
              <a:rPr lang="en-US" b="1" dirty="0" err="1">
                <a:solidFill>
                  <a:srgbClr val="FF0000"/>
                </a:solidFill>
              </a:rPr>
              <a:t>Cơ</a:t>
            </a:r>
            <a:r>
              <a:rPr lang="en-US" b="1" dirty="0">
                <a:solidFill>
                  <a:srgbClr val="FF0000"/>
                </a:solidFill>
              </a:rPr>
              <a:t> </a:t>
            </a:r>
            <a:r>
              <a:rPr lang="en-US" b="1" dirty="0" err="1">
                <a:solidFill>
                  <a:srgbClr val="FF0000"/>
                </a:solidFill>
              </a:rPr>
              <a:t>quan</a:t>
            </a:r>
            <a:r>
              <a:rPr lang="en-US" b="1" dirty="0">
                <a:solidFill>
                  <a:srgbClr val="FF0000"/>
                </a:solidFill>
              </a:rPr>
              <a:t>, </a:t>
            </a:r>
            <a:r>
              <a:rPr lang="en-US" b="1" dirty="0" err="1">
                <a:solidFill>
                  <a:srgbClr val="FF0000"/>
                </a:solidFill>
              </a:rPr>
              <a:t>tổ</a:t>
            </a:r>
            <a:r>
              <a:rPr lang="en-US" b="1" dirty="0">
                <a:solidFill>
                  <a:srgbClr val="FF0000"/>
                </a:solidFill>
              </a:rPr>
              <a:t> </a:t>
            </a:r>
            <a:r>
              <a:rPr lang="en-US" b="1" dirty="0" err="1">
                <a:solidFill>
                  <a:srgbClr val="FF0000"/>
                </a:solidFill>
              </a:rPr>
              <a:t>chức</a:t>
            </a:r>
            <a:r>
              <a:rPr lang="en-US" b="1" dirty="0">
                <a:solidFill>
                  <a:srgbClr val="FF0000"/>
                </a:solidFill>
              </a:rPr>
              <a:t>, </a:t>
            </a:r>
            <a:r>
              <a:rPr lang="en-US" b="1" dirty="0" err="1">
                <a:solidFill>
                  <a:srgbClr val="FF0000"/>
                </a:solidFill>
              </a:rPr>
              <a:t>doanh</a:t>
            </a:r>
            <a:r>
              <a:rPr lang="en-US" b="1" dirty="0">
                <a:solidFill>
                  <a:srgbClr val="FF0000"/>
                </a:solidFill>
              </a:rPr>
              <a:t> </a:t>
            </a:r>
            <a:r>
              <a:rPr lang="en-US" b="1" dirty="0" err="1">
                <a:solidFill>
                  <a:srgbClr val="FF0000"/>
                </a:solidFill>
              </a:rPr>
              <a:t>nghiệp</a:t>
            </a:r>
            <a:r>
              <a:rPr lang="en-US" b="1" dirty="0">
                <a:solidFill>
                  <a:srgbClr val="FF0000"/>
                </a:solidFill>
              </a:rPr>
              <a:t> </a:t>
            </a:r>
            <a:r>
              <a:rPr lang="en-US" b="1" dirty="0" err="1">
                <a:solidFill>
                  <a:srgbClr val="FF0000"/>
                </a:solidFill>
              </a:rPr>
              <a:t>tham</a:t>
            </a:r>
            <a:r>
              <a:rPr lang="en-US" b="1" dirty="0">
                <a:solidFill>
                  <a:srgbClr val="FF0000"/>
                </a:solidFill>
              </a:rPr>
              <a:t> </a:t>
            </a:r>
            <a:r>
              <a:rPr lang="en-US" b="1" dirty="0" err="1">
                <a:solidFill>
                  <a:srgbClr val="FF0000"/>
                </a:solidFill>
              </a:rPr>
              <a:t>gia</a:t>
            </a:r>
            <a:r>
              <a:rPr lang="en-US" b="1" dirty="0">
                <a:solidFill>
                  <a:srgbClr val="FF0000"/>
                </a:solidFill>
              </a:rPr>
              <a:t> </a:t>
            </a:r>
            <a:r>
              <a:rPr lang="en-US" b="1" dirty="0" err="1">
                <a:solidFill>
                  <a:srgbClr val="FF0000"/>
                </a:solidFill>
              </a:rPr>
              <a:t>phòng</a:t>
            </a:r>
            <a:r>
              <a:rPr lang="en-US" b="1" dirty="0">
                <a:solidFill>
                  <a:srgbClr val="FF0000"/>
                </a:solidFill>
              </a:rPr>
              <a:t> </a:t>
            </a:r>
            <a:r>
              <a:rPr lang="en-US" b="1" dirty="0" err="1">
                <a:solidFill>
                  <a:srgbClr val="FF0000"/>
                </a:solidFill>
              </a:rPr>
              <a:t>ngừa</a:t>
            </a:r>
            <a:r>
              <a:rPr lang="en-US" b="1" dirty="0">
                <a:solidFill>
                  <a:srgbClr val="FF0000"/>
                </a:solidFill>
              </a:rPr>
              <a:t> </a:t>
            </a:r>
            <a:r>
              <a:rPr lang="en-US" b="1" dirty="0" err="1">
                <a:solidFill>
                  <a:srgbClr val="FF0000"/>
                </a:solidFill>
              </a:rPr>
              <a:t>tội</a:t>
            </a:r>
            <a:r>
              <a:rPr lang="en-US" b="1" dirty="0">
                <a:solidFill>
                  <a:srgbClr val="FF0000"/>
                </a:solidFill>
              </a:rPr>
              <a:t> </a:t>
            </a:r>
            <a:r>
              <a:rPr lang="en-US" b="1" dirty="0" err="1">
                <a:solidFill>
                  <a:srgbClr val="FF0000"/>
                </a:solidFill>
              </a:rPr>
              <a:t>phạm</a:t>
            </a:r>
            <a:r>
              <a:rPr lang="en-US" b="1" dirty="0">
                <a:solidFill>
                  <a:srgbClr val="FF0000"/>
                </a:solidFill>
              </a:rPr>
              <a:t> </a:t>
            </a:r>
            <a:r>
              <a:rPr lang="en-US" b="1" dirty="0" err="1">
                <a:solidFill>
                  <a:srgbClr val="FF0000"/>
                </a:solidFill>
              </a:rPr>
              <a:t>và</a:t>
            </a:r>
            <a:r>
              <a:rPr lang="en-US" b="1" dirty="0">
                <a:solidFill>
                  <a:srgbClr val="FF0000"/>
                </a:solidFill>
              </a:rPr>
              <a:t> vi </a:t>
            </a:r>
            <a:r>
              <a:rPr lang="en-US" b="1" dirty="0" err="1">
                <a:solidFill>
                  <a:srgbClr val="FF0000"/>
                </a:solidFill>
              </a:rPr>
              <a:t>phạm</a:t>
            </a:r>
            <a:r>
              <a:rPr lang="en-US" b="1" dirty="0">
                <a:solidFill>
                  <a:srgbClr val="FF0000"/>
                </a:solidFill>
              </a:rPr>
              <a:t> </a:t>
            </a:r>
            <a:r>
              <a:rPr lang="en-US" b="1" dirty="0" err="1">
                <a:solidFill>
                  <a:srgbClr val="FF0000"/>
                </a:solidFill>
              </a:rPr>
              <a:t>pháp</a:t>
            </a:r>
            <a:r>
              <a:rPr lang="en-US" b="1" dirty="0">
                <a:solidFill>
                  <a:srgbClr val="FF0000"/>
                </a:solidFill>
              </a:rPr>
              <a:t> </a:t>
            </a:r>
            <a:r>
              <a:rPr lang="en-US" b="1" dirty="0" err="1">
                <a:solidFill>
                  <a:srgbClr val="FF0000"/>
                </a:solidFill>
              </a:rPr>
              <a:t>luật</a:t>
            </a:r>
            <a:r>
              <a:rPr lang="en-US" b="1" dirty="0">
                <a:solidFill>
                  <a:srgbClr val="FF0000"/>
                </a:solidFill>
              </a:rPr>
              <a:t> </a:t>
            </a:r>
            <a:r>
              <a:rPr lang="en-US" b="1" dirty="0" err="1">
                <a:solidFill>
                  <a:srgbClr val="FF0000"/>
                </a:solidFill>
              </a:rPr>
              <a:t>khác</a:t>
            </a:r>
            <a:r>
              <a:rPr lang="en-US" b="1" dirty="0">
                <a:solidFill>
                  <a:srgbClr val="FF0000"/>
                </a:solidFill>
              </a:rPr>
              <a:t> </a:t>
            </a:r>
            <a:r>
              <a:rPr lang="en-US" b="1" dirty="0" err="1">
                <a:solidFill>
                  <a:srgbClr val="FF0000"/>
                </a:solidFill>
              </a:rPr>
              <a:t>có</a:t>
            </a:r>
            <a:r>
              <a:rPr lang="en-US" b="1" dirty="0">
                <a:solidFill>
                  <a:srgbClr val="FF0000"/>
                </a:solidFill>
              </a:rPr>
              <a:t> </a:t>
            </a:r>
            <a:r>
              <a:rPr lang="en-US" b="1" dirty="0" err="1">
                <a:solidFill>
                  <a:srgbClr val="FF0000"/>
                </a:solidFill>
              </a:rPr>
              <a:t>sử</a:t>
            </a:r>
            <a:r>
              <a:rPr lang="en-US" b="1" dirty="0">
                <a:solidFill>
                  <a:srgbClr val="FF0000"/>
                </a:solidFill>
              </a:rPr>
              <a:t> </a:t>
            </a:r>
            <a:r>
              <a:rPr lang="en-US" b="1" dirty="0" err="1">
                <a:solidFill>
                  <a:srgbClr val="FF0000"/>
                </a:solidFill>
              </a:rPr>
              <a:t>dụng</a:t>
            </a:r>
            <a:r>
              <a:rPr lang="en-US" b="1" dirty="0">
                <a:solidFill>
                  <a:srgbClr val="FF0000"/>
                </a:solidFill>
              </a:rPr>
              <a:t> </a:t>
            </a:r>
            <a:r>
              <a:rPr lang="en-US" b="1" dirty="0" err="1">
                <a:solidFill>
                  <a:srgbClr val="FF0000"/>
                </a:solidFill>
              </a:rPr>
              <a:t>công</a:t>
            </a:r>
            <a:r>
              <a:rPr lang="en-US" b="1" dirty="0">
                <a:solidFill>
                  <a:srgbClr val="FF0000"/>
                </a:solidFill>
              </a:rPr>
              <a:t> </a:t>
            </a:r>
            <a:r>
              <a:rPr lang="en-US" b="1" dirty="0" err="1">
                <a:solidFill>
                  <a:srgbClr val="FF0000"/>
                </a:solidFill>
              </a:rPr>
              <a:t>nghệ</a:t>
            </a:r>
            <a:r>
              <a:rPr lang="en-US" b="1" dirty="0">
                <a:solidFill>
                  <a:srgbClr val="FF0000"/>
                </a:solidFill>
              </a:rPr>
              <a:t> </a:t>
            </a:r>
            <a:r>
              <a:rPr lang="en-US" b="1" dirty="0" err="1">
                <a:solidFill>
                  <a:srgbClr val="FF0000"/>
                </a:solidFill>
              </a:rPr>
              <a:t>cao</a:t>
            </a:r>
            <a:endParaRPr lang="vi-VN" dirty="0">
              <a:solidFill>
                <a:srgbClr val="FF0000"/>
              </a:solidFill>
            </a:endParaRPr>
          </a:p>
        </p:txBody>
      </p:sp>
      <p:sp>
        <p:nvSpPr>
          <p:cNvPr id="7" name="Hộp Văn bản 6"/>
          <p:cNvSpPr txBox="1"/>
          <p:nvPr/>
        </p:nvSpPr>
        <p:spPr>
          <a:xfrm>
            <a:off x="171450" y="1428750"/>
            <a:ext cx="11849099" cy="5539978"/>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Cung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 d, đ </a:t>
            </a:r>
            <a:r>
              <a:rPr lang="en-US" sz="2800" dirty="0" err="1">
                <a:latin typeface="Times New Roman" panose="02020603050405020304" pitchFamily="18" charset="0"/>
                <a:cs typeface="Times New Roman" panose="02020603050405020304" pitchFamily="18" charset="0"/>
              </a:rPr>
              <a:t>Khoản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14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sp>
        <p:nvSpPr>
          <p:cNvPr id="5" name="Hộp Văn bản 4"/>
          <p:cNvSpPr txBox="1"/>
          <p:nvPr/>
        </p:nvSpPr>
        <p:spPr>
          <a:xfrm>
            <a:off x="2114550" y="4318575"/>
            <a:ext cx="11658600" cy="1569660"/>
          </a:xfrm>
          <a:prstGeom prst="rect">
            <a:avLst/>
          </a:prstGeom>
          <a:noFill/>
        </p:spPr>
        <p:txBody>
          <a:bodyPr wrap="square">
            <a:spAutoFit/>
          </a:bodyPr>
          <a:lstStyle/>
          <a:p>
            <a:pPr marL="342900" indent="-342900">
              <a:buAutoNum type="arabicPeriod"/>
            </a:pP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endParaRPr lang="en-US" sz="3200" dirty="0">
              <a:latin typeface="Times New Roman" panose="02020603050405020304" pitchFamily="18" charset="0"/>
              <a:cs typeface="Times New Roman" panose="02020603050405020304" pitchFamily="18" charset="0"/>
            </a:endParaRPr>
          </a:p>
          <a:p>
            <a:pPr marL="342900" indent="-342900">
              <a:buAutoNum type="arabicPeriod"/>
            </a:pP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endParaRPr lang="en-US" sz="3200" dirty="0">
              <a:latin typeface="Times New Roman" panose="02020603050405020304" pitchFamily="18" charset="0"/>
              <a:cs typeface="Times New Roman" panose="02020603050405020304" pitchFamily="18" charset="0"/>
            </a:endParaRPr>
          </a:p>
          <a:p>
            <a:pPr marL="342900" indent="-342900">
              <a:buAutoNum type="arabicPeriod"/>
            </a:pP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endParaRPr lang="vi-VN" sz="3200" dirty="0">
              <a:latin typeface="Times New Roman" panose="02020603050405020304" pitchFamily="18" charset="0"/>
              <a:cs typeface="Times New Roman" panose="02020603050405020304" pitchFamily="18" charset="0"/>
            </a:endParaRPr>
          </a:p>
        </p:txBody>
      </p:sp>
      <p:sp>
        <p:nvSpPr>
          <p:cNvPr id="6" name="Hộp Văn bản 5"/>
          <p:cNvSpPr txBox="1"/>
          <p:nvPr/>
        </p:nvSpPr>
        <p:spPr>
          <a:xfrm>
            <a:off x="762000" y="266700"/>
            <a:ext cx="5638800" cy="369332"/>
          </a:xfrm>
          <a:prstGeom prst="rect">
            <a:avLst/>
          </a:prstGeom>
          <a:noFill/>
        </p:spPr>
        <p:txBody>
          <a:bodyPr wrap="square" rtlCol="0">
            <a:spAutoFit/>
          </a:bodyPr>
          <a:lstStyle/>
          <a:p>
            <a:r>
              <a:rPr lang="en-US" b="1" u="sng" dirty="0"/>
              <a:t>NỘI DUNG CẦN TÌM HIỂU VỀ:</a:t>
            </a:r>
            <a:endParaRPr lang="vi-VN" b="1" u="sng" dirty="0"/>
          </a:p>
        </p:txBody>
      </p:sp>
      <p:sp>
        <p:nvSpPr>
          <p:cNvPr id="8" name="Hộp Văn bản 7"/>
          <p:cNvSpPr txBox="1"/>
          <p:nvPr/>
        </p:nvSpPr>
        <p:spPr>
          <a:xfrm>
            <a:off x="-99060" y="796409"/>
            <a:ext cx="11115675" cy="1323439"/>
          </a:xfrm>
          <a:prstGeom prst="rect">
            <a:avLst/>
          </a:prstGeom>
          <a:noFill/>
        </p:spPr>
        <p:txBody>
          <a:bodyPr wrap="square">
            <a:spAutoFit/>
          </a:bodyPr>
          <a:lstStyle/>
          <a:p>
            <a:pPr algn="ctr"/>
            <a:r>
              <a:rPr lang="en-US" sz="4000" b="1" u="sng" dirty="0" err="1">
                <a:solidFill>
                  <a:srgbClr val="FF0000"/>
                </a:solidFill>
                <a:latin typeface="Times New Roman" panose="02020603050405020304" pitchFamily="18" charset="0"/>
                <a:cs typeface="Times New Roman" panose="02020603050405020304" pitchFamily="18" charset="0"/>
              </a:rPr>
              <a:t>Luật</a:t>
            </a:r>
            <a:r>
              <a:rPr lang="en-US" sz="4000" b="1" u="sng" dirty="0">
                <a:solidFill>
                  <a:srgbClr val="FF0000"/>
                </a:solidFill>
                <a:latin typeface="Times New Roman" panose="02020603050405020304" pitchFamily="18" charset="0"/>
                <a:cs typeface="Times New Roman" panose="02020603050405020304" pitchFamily="18" charset="0"/>
              </a:rPr>
              <a:t> 06/2003/QH11</a:t>
            </a:r>
            <a:r>
              <a:rPr lang="en-US" sz="4000" b="1" dirty="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solidFill>
                  <a:srgbClr val="FF0000"/>
                </a:solidFill>
                <a:latin typeface="Times New Roman" panose="02020603050405020304" pitchFamily="18" charset="0"/>
                <a:cs typeface="Times New Roman" panose="02020603050405020304" pitchFamily="18" charset="0"/>
              </a:rPr>
              <a:t>LUẬT BIÊN GIỚI QUỐC GIA</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9" name="Hộp Văn bản 8"/>
          <p:cNvSpPr txBox="1"/>
          <p:nvPr/>
        </p:nvSpPr>
        <p:spPr>
          <a:xfrm>
            <a:off x="1343025" y="2388215"/>
            <a:ext cx="10115550" cy="1661993"/>
          </a:xfrm>
          <a:prstGeom prst="rect">
            <a:avLst/>
          </a:prstGeom>
          <a:noFill/>
        </p:spPr>
        <p:txBody>
          <a:bodyPr wrap="square" rtlCol="0">
            <a:spAutoFit/>
          </a:bodyPr>
          <a:lstStyle/>
          <a:p>
            <a:pPr marL="0" indent="0">
              <a:buNone/>
            </a:pPr>
            <a:r>
              <a:rPr lang="vi-VN" sz="2800" i="1" dirty="0">
                <a:latin typeface="+mj-lt"/>
                <a:sym typeface="+mn-ea"/>
              </a:rPr>
              <a:t>Luật này đã được Quốc hội nước Cộng hòa xã hội chủ nghĩa Việt Nam khóa XI, kỳ họp thứ 3 thông qua ngày 17 tháng 6 năm 2003.</a:t>
            </a:r>
            <a:endParaRPr lang="vi-VN" sz="2800" i="1" dirty="0">
              <a:latin typeface="+mj-lt"/>
              <a:sym typeface="+mn-ea"/>
            </a:endParaRPr>
          </a:p>
          <a:p>
            <a:pPr marL="0" indent="0">
              <a:buNone/>
            </a:pPr>
            <a:r>
              <a:rPr lang="vi-VN" sz="2800" i="1" dirty="0">
                <a:latin typeface="+mj-lt"/>
                <a:sym typeface="+mn-ea"/>
              </a:rPr>
              <a:t>Luật này có hiệu lực thi hành từ ngày 01 tháng 01 năm 2004.</a:t>
            </a:r>
            <a:endParaRPr lang="vi-VN" sz="2800" i="1" dirty="0">
              <a:latin typeface="+mj-lt"/>
              <a:sym typeface="+mn-ea"/>
            </a:endParaRPr>
          </a:p>
          <a:p>
            <a:endParaRPr lang="vi-VN" i="1" dirty="0"/>
          </a:p>
        </p:txBody>
      </p:sp>
      <p:pic>
        <p:nvPicPr>
          <p:cNvPr id="7" name="Content Placeholder 6" descr="tải xuống"/>
          <p:cNvPicPr>
            <a:picLocks noChangeAspect="1"/>
          </p:cNvPicPr>
          <p:nvPr>
            <p:ph idx="1"/>
          </p:nvPr>
        </p:nvPicPr>
        <p:blipFill>
          <a:blip r:embed="rId2"/>
          <a:stretch>
            <a:fillRect/>
          </a:stretch>
        </p:blipFill>
        <p:spPr>
          <a:xfrm>
            <a:off x="9096375" y="0"/>
            <a:ext cx="3095625" cy="2387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ũi tên: Hình ngũ giác 3"/>
          <p:cNvSpPr/>
          <p:nvPr/>
        </p:nvSpPr>
        <p:spPr>
          <a:xfrm>
            <a:off x="609600" y="3648075"/>
            <a:ext cx="4391025" cy="1419225"/>
          </a:xfrm>
          <a:prstGeom prst="homePlat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TẠI SAO PHẢI BẢO VỆ </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BIÊN GIỚI QUỐC GIA ??</a:t>
            </a:r>
            <a:endParaRPr lang="vi-VN" sz="2400" dirty="0">
              <a:latin typeface="Times New Roman" panose="02020603050405020304" pitchFamily="18" charset="0"/>
              <a:cs typeface="Times New Roman" panose="02020603050405020304" pitchFamily="18" charset="0"/>
            </a:endParaRPr>
          </a:p>
        </p:txBody>
      </p:sp>
      <p:sp>
        <p:nvSpPr>
          <p:cNvPr id="5" name="Sao: 10 Cánh 4"/>
          <p:cNvSpPr/>
          <p:nvPr/>
        </p:nvSpPr>
        <p:spPr>
          <a:xfrm>
            <a:off x="4762500" y="2119312"/>
            <a:ext cx="7134225" cy="4476750"/>
          </a:xfrm>
          <a:prstGeom prst="star1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a:p>
            <a:pPr algn="ctr"/>
            <a:endParaRPr lang="vi-VN" dirty="0"/>
          </a:p>
          <a:p>
            <a:pPr algn="just"/>
            <a:r>
              <a:rPr lang="vi-VN" sz="2000" dirty="0">
                <a:latin typeface="+mj-lt"/>
              </a:rPr>
              <a:t>Biên giới quốc gia của nước Cộng </a:t>
            </a:r>
            <a:r>
              <a:rPr lang="vi-VN" sz="2000" dirty="0" err="1">
                <a:latin typeface="+mj-lt"/>
              </a:rPr>
              <a:t>hoà</a:t>
            </a:r>
            <a:r>
              <a:rPr lang="vi-VN" sz="2000" dirty="0">
                <a:latin typeface="+mj-lt"/>
              </a:rPr>
              <a:t> xã hội chủ nghĩa Việt Nam là thiêng liêng, bất khả xâm phạm. Xây dựng, quản lý, bảo vệ biên giới quốc gia có ý nghĩa đặc biệt quan trọng đối với sự toàn vẹn lãnh thổ, chủ quyền quốc gia, góp phần giữ vững ổn định chính trị, phát triển kinh tế - xã hội, tăng cường quốc phòng và an ninh của đất nước</a:t>
            </a:r>
            <a:endParaRPr lang="en-US" sz="2000" dirty="0">
              <a:latin typeface="+mj-lt"/>
            </a:endParaRPr>
          </a:p>
          <a:p>
            <a:pPr algn="ctr"/>
            <a:endParaRPr lang="vi-VN" dirty="0"/>
          </a:p>
        </p:txBody>
      </p:sp>
      <p:sp>
        <p:nvSpPr>
          <p:cNvPr id="7" name="Hộp Văn bản 6"/>
          <p:cNvSpPr txBox="1"/>
          <p:nvPr/>
        </p:nvSpPr>
        <p:spPr>
          <a:xfrm>
            <a:off x="1052512" y="581025"/>
            <a:ext cx="10625137" cy="1569660"/>
          </a:xfrm>
          <a:prstGeom prst="rect">
            <a:avLst/>
          </a:prstGeom>
          <a:noFill/>
        </p:spPr>
        <p:txBody>
          <a:bodyPr wrap="square">
            <a:spAutoFit/>
          </a:bodyPr>
          <a:lstStyle/>
          <a:p>
            <a:r>
              <a:rPr lang="vi-VN" sz="2400" b="1" u="sng" dirty="0">
                <a:latin typeface="+mj-lt"/>
              </a:rPr>
              <a:t>Điều 1 của Luật  </a:t>
            </a:r>
            <a:r>
              <a:rPr lang="vi-VN" sz="2400" dirty="0">
                <a:latin typeface="+mj-lt"/>
              </a:rPr>
              <a:t>: Biên giới quốc gia của nước Cộng </a:t>
            </a:r>
            <a:r>
              <a:rPr lang="vi-VN" sz="2400" dirty="0" err="1">
                <a:latin typeface="+mj-lt"/>
              </a:rPr>
              <a:t>hoà</a:t>
            </a:r>
            <a:r>
              <a:rPr lang="vi-VN" sz="2400" dirty="0">
                <a:latin typeface="+mj-lt"/>
              </a:rPr>
              <a:t> xã hội chủ nghĩa Việt Nam là đường và mặt thẳng đứng theo đường đó để xác định giới hạn lãnh thổ đất liền, các đảo, các quần đảo trong đó có quần đảo Hoàng Sa và quần đảo Trường Sa, vùng biển, lòng đất, vùng trời của nước Cộng </a:t>
            </a:r>
            <a:r>
              <a:rPr lang="vi-VN" sz="2400" dirty="0" err="1">
                <a:latin typeface="+mj-lt"/>
              </a:rPr>
              <a:t>hoà</a:t>
            </a:r>
            <a:r>
              <a:rPr lang="vi-VN" sz="2400" dirty="0">
                <a:latin typeface="+mj-lt"/>
              </a:rPr>
              <a:t> xã hội chủ nghĩa Việt Nam.</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6895</Words>
  <Application>WPS Presentation</Application>
  <PresentationFormat>Màn hình rộng</PresentationFormat>
  <Paragraphs>102</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SimSun</vt:lpstr>
      <vt:lpstr>Wingdings</vt:lpstr>
      <vt:lpstr>Times New Roman</vt:lpstr>
      <vt:lpstr>Rockwell</vt:lpstr>
      <vt:lpstr>Calibri</vt:lpstr>
      <vt:lpstr>Calibri Light</vt:lpstr>
      <vt:lpstr>Microsoft YaHei</vt:lpstr>
      <vt:lpstr>Arial Unicode MS</vt:lpstr>
      <vt:lpstr>Chủ đề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Dam Lam Nhu</dc:creator>
  <cp:lastModifiedBy>Lam Quynh</cp:lastModifiedBy>
  <cp:revision>3</cp:revision>
  <dcterms:created xsi:type="dcterms:W3CDTF">2023-11-12T07:00:00Z</dcterms:created>
  <dcterms:modified xsi:type="dcterms:W3CDTF">2023-11-12T11:30:29Z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727F1E20F790452C9C3ABD6FE56E0D59_12</vt:lpwstr>
  </property>
  <property fmtid="{D5CDD505-2E9C-101B-9397-08002B2CF9AE}" pid="3" name="KSOProductBuildVer">
    <vt:lpwstr>1033-12.2.0.13266</vt:lpwstr>
  </property>
</Properties>
</file>